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  <p:sldMasterId id="2147483697" r:id="rId2"/>
  </p:sldMasterIdLst>
  <p:notesMasterIdLst>
    <p:notesMasterId r:id="rId76"/>
  </p:notesMasterIdLst>
  <p:handoutMasterIdLst>
    <p:handoutMasterId r:id="rId77"/>
  </p:handoutMasterIdLst>
  <p:sldIdLst>
    <p:sldId id="256" r:id="rId3"/>
    <p:sldId id="364" r:id="rId4"/>
    <p:sldId id="320" r:id="rId5"/>
    <p:sldId id="365" r:id="rId6"/>
    <p:sldId id="286" r:id="rId7"/>
    <p:sldId id="371" r:id="rId8"/>
    <p:sldId id="362" r:id="rId9"/>
    <p:sldId id="363" r:id="rId10"/>
    <p:sldId id="290" r:id="rId11"/>
    <p:sldId id="296" r:id="rId12"/>
    <p:sldId id="322" r:id="rId13"/>
    <p:sldId id="348" r:id="rId14"/>
    <p:sldId id="349" r:id="rId15"/>
    <p:sldId id="323" r:id="rId16"/>
    <p:sldId id="319" r:id="rId17"/>
    <p:sldId id="366" r:id="rId18"/>
    <p:sldId id="372" r:id="rId19"/>
    <p:sldId id="288" r:id="rId20"/>
    <p:sldId id="324" r:id="rId21"/>
    <p:sldId id="326" r:id="rId22"/>
    <p:sldId id="327" r:id="rId23"/>
    <p:sldId id="373" r:id="rId24"/>
    <p:sldId id="367" r:id="rId25"/>
    <p:sldId id="330" r:id="rId26"/>
    <p:sldId id="331" r:id="rId27"/>
    <p:sldId id="332" r:id="rId28"/>
    <p:sldId id="333" r:id="rId29"/>
    <p:sldId id="334" r:id="rId30"/>
    <p:sldId id="310" r:id="rId31"/>
    <p:sldId id="347" r:id="rId32"/>
    <p:sldId id="311" r:id="rId33"/>
    <p:sldId id="340" r:id="rId34"/>
    <p:sldId id="341" r:id="rId35"/>
    <p:sldId id="359" r:id="rId36"/>
    <p:sldId id="360" r:id="rId37"/>
    <p:sldId id="343" r:id="rId38"/>
    <p:sldId id="258" r:id="rId39"/>
    <p:sldId id="266" r:id="rId40"/>
    <p:sldId id="374" r:id="rId41"/>
    <p:sldId id="267" r:id="rId42"/>
    <p:sldId id="268" r:id="rId43"/>
    <p:sldId id="269" r:id="rId44"/>
    <p:sldId id="375" r:id="rId45"/>
    <p:sldId id="376" r:id="rId46"/>
    <p:sldId id="315" r:id="rId47"/>
    <p:sldId id="308" r:id="rId48"/>
    <p:sldId id="313" r:id="rId49"/>
    <p:sldId id="312" r:id="rId50"/>
    <p:sldId id="368" r:id="rId51"/>
    <p:sldId id="369" r:id="rId52"/>
    <p:sldId id="370" r:id="rId53"/>
    <p:sldId id="280" r:id="rId54"/>
    <p:sldId id="281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14" r:id="rId64"/>
    <p:sldId id="301" r:id="rId65"/>
    <p:sldId id="302" r:id="rId66"/>
    <p:sldId id="303" r:id="rId67"/>
    <p:sldId id="358" r:id="rId68"/>
    <p:sldId id="304" r:id="rId69"/>
    <p:sldId id="318" r:id="rId70"/>
    <p:sldId id="307" r:id="rId71"/>
    <p:sldId id="361" r:id="rId72"/>
    <p:sldId id="346" r:id="rId73"/>
    <p:sldId id="305" r:id="rId74"/>
    <p:sldId id="306" r:id="rId75"/>
  </p:sldIdLst>
  <p:sldSz cx="9144000" cy="6858000" type="screen4x3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48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65" autoAdjust="0"/>
    <p:restoredTop sz="94681"/>
  </p:normalViewPr>
  <p:slideViewPr>
    <p:cSldViewPr>
      <p:cViewPr varScale="1">
        <p:scale>
          <a:sx n="65" d="100"/>
          <a:sy n="65" d="100"/>
        </p:scale>
        <p:origin x="-212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F2176E-337D-F843-82EF-CA96D3DE514F}" type="datetimeFigureOut">
              <a:rPr lang="en-US" smtClean="0"/>
              <a:t>20-01-02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7E74EF-FE00-F54C-9F90-CBE87C9125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7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E856C7-5FC3-1241-BBC5-F419BA637EFF}" type="datetimeFigureOut">
              <a:rPr lang="en-US" smtClean="0"/>
              <a:t>20-01-02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3744F-42ED-4249-A100-D070C450E3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50471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4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204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sv-SE" dirty="0" err="1"/>
              <a:t>What</a:t>
            </a:r>
            <a:r>
              <a:rPr lang="sv-SE" dirty="0"/>
              <a:t> </a:t>
            </a:r>
            <a:r>
              <a:rPr lang="sv-SE" dirty="0" err="1"/>
              <a:t>happens</a:t>
            </a:r>
            <a:r>
              <a:rPr lang="sv-SE" dirty="0"/>
              <a:t> </a:t>
            </a:r>
            <a:r>
              <a:rPr lang="sv-SE" dirty="0" err="1"/>
              <a:t>if</a:t>
            </a:r>
            <a:r>
              <a:rPr lang="sv-SE" dirty="0"/>
              <a:t> I </a:t>
            </a:r>
            <a:r>
              <a:rPr lang="sv-SE" dirty="0" err="1"/>
              <a:t>only</a:t>
            </a:r>
            <a:r>
              <a:rPr lang="sv-SE" dirty="0"/>
              <a:t> KEEP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Shape 3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Shape 12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9" name="Shape 1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Contained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3744F-42ED-4249-A100-D070C450E32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082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11669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/>
              <a:t>Drag picture to placeholder or click icon to add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826443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1700808"/>
            <a:ext cx="8062664" cy="4608512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6836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771728"/>
          </a:xfrm>
        </p:spPr>
        <p:txBody>
          <a:bodyPr vert="eaVert"/>
          <a:lstStyle/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771728"/>
          </a:xfrm>
        </p:spPr>
        <p:txBody>
          <a:bodyPr vert="eaVert"/>
          <a:lstStyle/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4219105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sv-SE" smtClean="0"/>
              <a:t>Click to edit Master subtitle style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9909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361320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016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12768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628800"/>
            <a:ext cx="3810000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28800"/>
            <a:ext cx="4028256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55226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984776" cy="11430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175447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83783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602642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582788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685800" y="1556792"/>
            <a:ext cx="8062664" cy="482453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98719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xmlns:p14="http://schemas.microsoft.com/office/powerpoint/2010/main"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xmlns:p14="http://schemas.microsoft.com/office/powerpoint/2010/main"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252520" cy="6957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654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85082"/>
            <a:ext cx="1653880" cy="1055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1082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700808"/>
            <a:ext cx="3008313" cy="468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550253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sv-SE" noProof="0" smtClean="0"/>
              <a:t>Drag picture to placeholder or click icon to add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 smtClean="0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0284611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 smtClean="0"/>
              <a:t>Click to edit Master title style</a:t>
            </a:r>
            <a:endParaRPr lang="sv-SE" dirty="0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1700808"/>
            <a:ext cx="8062664" cy="4608512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 dirty="0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9575315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771728"/>
          </a:xfrm>
        </p:spPr>
        <p:txBody>
          <a:bodyPr vert="eaVert"/>
          <a:lstStyle/>
          <a:p>
            <a:r>
              <a:rPr lang="sv-SE" smtClean="0"/>
              <a:t>Click to edit Master title style</a:t>
            </a:r>
            <a:endParaRPr lang="sv-SE"/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771728"/>
          </a:xfrm>
        </p:spPr>
        <p:txBody>
          <a:bodyPr vert="eaVert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sv-SE"/>
          </a:p>
        </p:txBody>
      </p:sp>
      <p:sp>
        <p:nvSpPr>
          <p:cNvPr id="7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 algn="r"/>
              <a:t>‹#›</a:t>
            </a:fld>
            <a:endParaRPr lang="sv-SE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872854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Click to edit Master title style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25312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12768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685800" y="1628800"/>
            <a:ext cx="3810000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648200" y="1628800"/>
            <a:ext cx="4028256" cy="4752528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749654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60648"/>
            <a:ext cx="6984776" cy="1143000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17544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175447" cy="4206453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10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94492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763688" y="609600"/>
            <a:ext cx="6984776" cy="803176"/>
          </a:xfrm>
        </p:spPr>
        <p:txBody>
          <a:bodyPr/>
          <a:lstStyle>
            <a:lvl1pPr algn="r">
              <a:defRPr sz="3600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6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025080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519624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auto">
          <a:xfrm>
            <a:off x="0" y="0"/>
            <a:ext cx="9252520" cy="6957392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8776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835696" y="285082"/>
            <a:ext cx="1653880" cy="105568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Click to edit Master title style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610827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Click to edit Master text styles</a:t>
            </a:r>
          </a:p>
          <a:p>
            <a:pPr lvl="1"/>
            <a:r>
              <a:rPr lang="sv-SE"/>
              <a:t>Second level</a:t>
            </a:r>
          </a:p>
          <a:p>
            <a:pPr lvl="2"/>
            <a:r>
              <a:rPr lang="sv-SE"/>
              <a:t>Third level</a:t>
            </a:r>
          </a:p>
          <a:p>
            <a:pPr lvl="3"/>
            <a:r>
              <a:rPr lang="sv-SE"/>
              <a:t>Fourth level</a:t>
            </a:r>
          </a:p>
          <a:p>
            <a:pPr lvl="4"/>
            <a:r>
              <a:rPr lang="sv-SE"/>
              <a:t>Fifth level</a:t>
            </a:r>
            <a:endParaRPr lang="sv-SE" dirty="0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457200" y="1700808"/>
            <a:ext cx="3008313" cy="46805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Click to edit Master text styles</a:t>
            </a:r>
          </a:p>
        </p:txBody>
      </p:sp>
      <p:sp>
        <p:nvSpPr>
          <p:cNvPr id="8" name="Slide Number Placeholder 8"/>
          <p:cNvSpPr txBox="1">
            <a:spLocks/>
          </p:cNvSpPr>
          <p:nvPr userDrawn="1"/>
        </p:nvSpPr>
        <p:spPr>
          <a:xfrm>
            <a:off x="8316417" y="6381328"/>
            <a:ext cx="827584" cy="332656"/>
          </a:xfrm>
          <a:prstGeom prst="rect">
            <a:avLst/>
          </a:prstGeom>
        </p:spPr>
        <p:txBody>
          <a:bodyPr/>
          <a:lstStyle>
            <a:defPPr>
              <a:defRPr lang="sv-S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6053086-40E5-4673-9B4A-FC81B10CE5DE}" type="slidenum">
              <a:rPr lang="sv-SE" smtClean="0"/>
              <a:pPr algn="r"/>
              <a:t>‹#›</a:t>
            </a:fld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1447903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5" Type="http://schemas.openxmlformats.org/officeDocument/2006/relationships/image" Target="../media/image2.emf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EB7B3F8A-D7EA-1C48-9931-58FA7279E414}" type="datetime1">
              <a:rPr lang="it-IT" smtClean="0"/>
              <a:t>20-01-02</a:t>
            </a:fld>
            <a:endParaRPr lang="sv-S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sv-S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6053086-40E5-4673-9B4A-FC81B10CE5DE}" type="slidenum">
              <a:rPr lang="sv-SE" smtClean="0"/>
              <a:t>‹#›</a:t>
            </a:fld>
            <a:endParaRPr lang="sv-SE"/>
          </a:p>
        </p:txBody>
      </p:sp>
      <p:pic>
        <p:nvPicPr>
          <p:cNvPr id="1031" name="Picture 7" descr="powertojob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895600" y="1600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sv-SE"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08608" y="160880"/>
            <a:ext cx="832116" cy="2949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99792" y="2996952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5617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35896" y="4293096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5" name="Picture 4" descr="logo_text.eps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9" y="176344"/>
            <a:ext cx="792088" cy="25868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6" r:id="rId8"/>
    <p:sldLayoutId id="2147483692" r:id="rId9"/>
    <p:sldLayoutId id="2147483693" r:id="rId10"/>
    <p:sldLayoutId id="2147483694" r:id="rId11"/>
    <p:sldLayoutId id="2147483695" r:id="rId12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</a:defRPr>
            </a:lvl1pPr>
          </a:lstStyle>
          <a:p>
            <a:fld id="{EB7B3F8A-D7EA-1C48-9931-58FA7279E414}" type="datetime1">
              <a:rPr lang="it-IT" smtClean="0">
                <a:solidFill>
                  <a:srgbClr val="000000"/>
                </a:solidFill>
                <a:latin typeface="Arial"/>
                <a:ea typeface="ＭＳ Ｐゴシック"/>
              </a:rPr>
              <a:pPr/>
              <a:t>20-01-02</a:t>
            </a:fld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</a:defRPr>
            </a:lvl1pPr>
          </a:lstStyle>
          <a:p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+mn-lt"/>
              </a:defRPr>
            </a:lvl1pPr>
          </a:lstStyle>
          <a:p>
            <a:fld id="{36053086-40E5-4673-9B4A-FC81B10CE5DE}" type="slidenum">
              <a:rPr lang="sv-SE" smtClean="0">
                <a:solidFill>
                  <a:srgbClr val="000000"/>
                </a:solidFill>
                <a:latin typeface="Arial"/>
                <a:ea typeface="ＭＳ Ｐゴシック"/>
              </a:rPr>
              <a:pPr/>
              <a:t>‹#›</a:t>
            </a:fld>
            <a:endParaRPr lang="sv-SE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  <p:pic>
        <p:nvPicPr>
          <p:cNvPr id="1031" name="Picture 7" descr="powertojob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2" name="Text Box 8"/>
          <p:cNvSpPr txBox="1">
            <a:spLocks noChangeArrowheads="1"/>
          </p:cNvSpPr>
          <p:nvPr/>
        </p:nvSpPr>
        <p:spPr bwMode="auto">
          <a:xfrm>
            <a:off x="2895600" y="16002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1pPr>
            <a:lvl2pPr marL="37931725" indent="-37474525"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2pPr>
            <a:lvl3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3pPr>
            <a:lvl4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4pPr>
            <a:lvl5pPr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Berling" pitchFamily="18" charset="0"/>
                <a:ea typeface="ＭＳ Ｐゴシック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endParaRPr lang="sv-SE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708608" y="160880"/>
            <a:ext cx="832116" cy="29497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99792" y="2996952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51621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156176" y="3068960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3635896" y="4293096"/>
            <a:ext cx="144016" cy="14401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 smtClean="0">
              <a:solidFill>
                <a:srgbClr val="000000"/>
              </a:solidFill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5" name="Picture 4" descr="logo_text.eps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49" y="176344"/>
            <a:ext cx="792088" cy="25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991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</p:sldLayoutIdLst>
  <p:timing>
    <p:tnLst>
      <p:par>
        <p:cTn xmlns:p14="http://schemas.microsoft.com/office/powerpoint/2010/main" id="1" dur="indefinite" restart="never" nodeType="tmRoot"/>
      </p:par>
    </p:tnLst>
  </p:timing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tteo.magnani@it.uu.se" TargetMode="External"/><Relationship Id="rId4" Type="http://schemas.openxmlformats.org/officeDocument/2006/relationships/hyperlink" Target="http://nerds.itu.dk" TargetMode="External"/><Relationship Id="rId5" Type="http://schemas.openxmlformats.org/officeDocument/2006/relationships/hyperlink" Target="mailto:lucr@itu.dk" TargetMode="External"/><Relationship Id="rId6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2" Type="http://schemas.openxmlformats.org/officeDocument/2006/relationships/hyperlink" Target="http://infolab.it.uu.se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4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72816"/>
            <a:ext cx="7772400" cy="1470025"/>
          </a:xfrm>
        </p:spPr>
        <p:txBody>
          <a:bodyPr/>
          <a:lstStyle/>
          <a:p>
            <a:r>
              <a:rPr lang="en-US" dirty="0"/>
              <a:t>multiplex </a:t>
            </a:r>
            <a:r>
              <a:rPr lang="en-US" dirty="0" smtClean="0"/>
              <a:t>social network analysis with </a:t>
            </a:r>
            <a:r>
              <a:rPr lang="en-US" dirty="0"/>
              <a:t>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540568" y="3528591"/>
            <a:ext cx="6400800" cy="1752600"/>
          </a:xfrm>
        </p:spPr>
        <p:txBody>
          <a:bodyPr/>
          <a:lstStyle/>
          <a:p>
            <a:r>
              <a:rPr lang="en-US" sz="2400" dirty="0"/>
              <a:t>Matteo Magnani</a:t>
            </a:r>
          </a:p>
          <a:p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InfoLab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, Dept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of Information Technology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Uppsala University</a:t>
            </a: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2"/>
              </a:rPr>
              <a:t>http://infolab.it.uu.se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@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uuinfolab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matteo.magnani@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it.uu.se</a:t>
            </a:r>
            <a:r>
              <a:rPr 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@</a:t>
            </a:r>
            <a:r>
              <a:rPr lang="en-US" sz="18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matmagnani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 bwMode="auto">
          <a:xfrm>
            <a:off x="4932040" y="3551039"/>
            <a:ext cx="367240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1" fontAlgn="base" hangingPunct="1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sz="2400" dirty="0"/>
              <a:t>Luca Rossi</a:t>
            </a:r>
          </a:p>
          <a:p>
            <a:r>
              <a:rPr lang="en-US" sz="1800" dirty="0" smtClean="0"/>
              <a:t>Networks, Data &amp; Society</a:t>
            </a:r>
            <a:endParaRPr lang="en-US" sz="1800" dirty="0"/>
          </a:p>
          <a:p>
            <a:r>
              <a:rPr lang="en-US" sz="1800" dirty="0"/>
              <a:t>IT University of Copenhagen</a:t>
            </a:r>
          </a:p>
          <a:p>
            <a:r>
              <a:rPr lang="en-US" sz="1800" dirty="0">
                <a:hlinkClick r:id="rId4"/>
              </a:rPr>
              <a:t>http:/</a:t>
            </a:r>
            <a:r>
              <a:rPr lang="en-US" sz="1800" dirty="0" smtClean="0">
                <a:hlinkClick r:id="rId4"/>
              </a:rPr>
              <a:t>/nerds.itu.dk</a:t>
            </a:r>
            <a:r>
              <a:rPr lang="en-US" sz="1800" dirty="0" smtClean="0"/>
              <a:t> @</a:t>
            </a:r>
            <a:r>
              <a:rPr lang="en-US" sz="1800" dirty="0" err="1" smtClean="0"/>
              <a:t>nerdsitu</a:t>
            </a:r>
            <a:endParaRPr lang="en-US" sz="1800" dirty="0"/>
          </a:p>
          <a:p>
            <a:r>
              <a:rPr lang="en-US" sz="1800" dirty="0">
                <a:hlinkClick r:id="rId5"/>
              </a:rPr>
              <a:t>lucr@</a:t>
            </a:r>
            <a:r>
              <a:rPr lang="en-US" sz="1800" dirty="0" smtClean="0">
                <a:hlinkClick r:id="rId5"/>
              </a:rPr>
              <a:t>itu.dk</a:t>
            </a:r>
            <a:r>
              <a:rPr lang="en-US" sz="1800" dirty="0" smtClean="0"/>
              <a:t> @LR</a:t>
            </a:r>
            <a:endParaRPr lang="en-US" sz="1800" dirty="0"/>
          </a:p>
          <a:p>
            <a:endParaRPr lang="en-US" sz="1800" dirty="0"/>
          </a:p>
        </p:txBody>
      </p:sp>
      <p:sp>
        <p:nvSpPr>
          <p:cNvPr id="4" name="Rectangle 3"/>
          <p:cNvSpPr/>
          <p:nvPr/>
        </p:nvSpPr>
        <p:spPr>
          <a:xfrm>
            <a:off x="1187623" y="6087470"/>
            <a:ext cx="777686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aseline="30000" dirty="0"/>
              <a:t>This work </a:t>
            </a:r>
            <a:r>
              <a:rPr lang="en-US" sz="1400" baseline="30000" dirty="0" smtClean="0"/>
              <a:t>was</a:t>
            </a:r>
            <a:r>
              <a:rPr lang="en-US" sz="1400" dirty="0" smtClean="0"/>
              <a:t> </a:t>
            </a:r>
            <a:r>
              <a:rPr lang="en-US" sz="1400" baseline="30000" dirty="0" smtClean="0"/>
              <a:t>partially </a:t>
            </a:r>
            <a:r>
              <a:rPr lang="en-US" sz="1400" baseline="30000" dirty="0"/>
              <a:t>supported by the European Community through the project “Values and ethics in Innovation for Responsible Technology in Europe” (</a:t>
            </a:r>
            <a:r>
              <a:rPr lang="en-US" sz="1400" baseline="30000" dirty="0" err="1"/>
              <a:t>Virt</a:t>
            </a:r>
            <a:r>
              <a:rPr lang="en-US" sz="1400" baseline="30000" dirty="0"/>
              <a:t>-EU) funded under Horizon 2020 ICT-35-RIA call Enabling Responsible ICT-related Research and Innovation.</a:t>
            </a:r>
            <a:endParaRPr lang="en-US" sz="1400" dirty="0"/>
          </a:p>
        </p:txBody>
      </p:sp>
      <p:pic>
        <p:nvPicPr>
          <p:cNvPr id="6" name="Picture 5" descr="flag_yellow_high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093296"/>
            <a:ext cx="1003465" cy="47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15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</a:t>
            </a:r>
            <a:r>
              <a:rPr lang="en-US" dirty="0"/>
              <a:t>started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1076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network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Networks can be created in the following ways: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Pre-loaded networks.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With </a:t>
            </a:r>
            <a:r>
              <a:rPr lang="en-US" dirty="0" err="1" smtClean="0">
                <a:solidFill>
                  <a:srgbClr val="0000FF"/>
                </a:solidFill>
              </a:rPr>
              <a:t>read_ml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  <a:r>
              <a:rPr lang="en-US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With</a:t>
            </a:r>
            <a:r>
              <a:rPr lang="en-US" dirty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ml_empty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</a:p>
          <a:p>
            <a:pPr marL="857250" lvl="1" indent="-457200"/>
            <a:r>
              <a:rPr lang="en-US" dirty="0" err="1" smtClean="0">
                <a:solidFill>
                  <a:srgbClr val="0000FF"/>
                </a:solidFill>
              </a:rPr>
              <a:t>add_igraph_layer_ml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  <a:r>
              <a:rPr lang="en-US" dirty="0" smtClean="0"/>
              <a:t>. </a:t>
            </a:r>
            <a:endParaRPr lang="en-US" dirty="0"/>
          </a:p>
          <a:p>
            <a:pPr marL="857250" lvl="1" indent="-457200"/>
            <a:r>
              <a:rPr lang="en-US" dirty="0" err="1" smtClean="0">
                <a:solidFill>
                  <a:srgbClr val="0000FF"/>
                </a:solidFill>
              </a:rPr>
              <a:t>add_XXX_ml</a:t>
            </a:r>
            <a:r>
              <a:rPr lang="en-US" dirty="0" smtClean="0">
                <a:solidFill>
                  <a:srgbClr val="0000FF"/>
                </a:solidFill>
              </a:rPr>
              <a:t>() </a:t>
            </a:r>
            <a:r>
              <a:rPr lang="en-US" dirty="0" smtClean="0"/>
              <a:t>+ </a:t>
            </a:r>
            <a:r>
              <a:rPr lang="en-US" dirty="0" err="1" smtClean="0">
                <a:solidFill>
                  <a:srgbClr val="0000FF"/>
                </a:solidFill>
              </a:rPr>
              <a:t>add_attributes_ml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  <a:r>
              <a:rPr lang="en-US" dirty="0" smtClean="0"/>
              <a:t>.</a:t>
            </a:r>
            <a:endParaRPr lang="en-US" dirty="0"/>
          </a:p>
          <a:p>
            <a:pPr marL="857250" lvl="1" indent="-457200"/>
            <a:r>
              <a:rPr lang="en-US" dirty="0" smtClean="0"/>
              <a:t>XXX: </a:t>
            </a:r>
            <a:r>
              <a:rPr lang="en-US" dirty="0"/>
              <a:t>layers, vertices or </a:t>
            </a:r>
            <a:r>
              <a:rPr lang="en-US" dirty="0" smtClean="0"/>
              <a:t>edges.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solidFill>
                  <a:srgbClr val="000000"/>
                </a:solidFill>
              </a:rPr>
              <a:t>With</a:t>
            </a:r>
            <a:r>
              <a:rPr lang="en-US" dirty="0" smtClean="0">
                <a:solidFill>
                  <a:srgbClr val="0000FF"/>
                </a:solidFill>
              </a:rPr>
              <a:t> </a:t>
            </a:r>
            <a:r>
              <a:rPr lang="en-US" dirty="0" err="1" smtClean="0">
                <a:solidFill>
                  <a:srgbClr val="0000FF"/>
                </a:solidFill>
              </a:rPr>
              <a:t>grow_ml</a:t>
            </a:r>
            <a:r>
              <a:rPr lang="en-US" dirty="0" smtClean="0">
                <a:solidFill>
                  <a:srgbClr val="0000FF"/>
                </a:solidFill>
              </a:rPr>
              <a:t>()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9310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file format (basic)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4788024" y="2132856"/>
            <a:ext cx="2664296" cy="10081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Matteo, Luca, work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Matteo, </a:t>
            </a:r>
            <a:r>
              <a:rPr lang="en-US" dirty="0" err="1" smtClean="0">
                <a:latin typeface="Berling" pitchFamily="18" charset="0"/>
                <a:ea typeface="ＭＳ Ｐゴシック" charset="-128"/>
              </a:rPr>
              <a:t>Davide</a:t>
            </a:r>
            <a:r>
              <a:rPr lang="en-US" dirty="0" smtClean="0">
                <a:latin typeface="Berling" pitchFamily="18" charset="0"/>
                <a:ea typeface="ＭＳ Ｐゴシック" charset="-128"/>
              </a:rPr>
              <a:t>, work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Luca, Matteo, friendship</a:t>
            </a:r>
            <a:endParaRPr lang="en-US" dirty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Ovale 40"/>
          <p:cNvSpPr/>
          <p:nvPr/>
        </p:nvSpPr>
        <p:spPr>
          <a:xfrm>
            <a:off x="5931024" y="620888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7" name="Connettore 1 42"/>
          <p:cNvCxnSpPr>
            <a:stCxn id="26" idx="5"/>
            <a:endCxn id="16" idx="1"/>
          </p:cNvCxnSpPr>
          <p:nvPr/>
        </p:nvCxnSpPr>
        <p:spPr>
          <a:xfrm>
            <a:off x="5821346" y="5870604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Straight Connector 18"/>
          <p:cNvCxnSpPr>
            <a:stCxn id="16" idx="0"/>
            <a:endCxn id="22" idx="4"/>
          </p:cNvCxnSpPr>
          <p:nvPr/>
        </p:nvCxnSpPr>
        <p:spPr>
          <a:xfrm flipV="1">
            <a:off x="6045324" y="4720208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0" name="Connettore 1 32"/>
          <p:cNvCxnSpPr>
            <a:stCxn id="21" idx="1"/>
            <a:endCxn id="22" idx="1"/>
          </p:cNvCxnSpPr>
          <p:nvPr/>
        </p:nvCxnSpPr>
        <p:spPr>
          <a:xfrm>
            <a:off x="5659702" y="3991686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1" name="Ovale 22"/>
          <p:cNvSpPr/>
          <p:nvPr/>
        </p:nvSpPr>
        <p:spPr>
          <a:xfrm>
            <a:off x="5626224" y="39582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Ovale 26"/>
          <p:cNvSpPr/>
          <p:nvPr/>
        </p:nvSpPr>
        <p:spPr>
          <a:xfrm>
            <a:off x="5931024" y="4491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4" name="Connettore 1 30"/>
          <p:cNvCxnSpPr>
            <a:stCxn id="21" idx="7"/>
            <a:endCxn id="30" idx="2"/>
          </p:cNvCxnSpPr>
          <p:nvPr/>
        </p:nvCxnSpPr>
        <p:spPr>
          <a:xfrm rot="5400000" flipH="1" flipV="1">
            <a:off x="5878496" y="3786758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6" name="Ovale 35"/>
          <p:cNvSpPr/>
          <p:nvPr/>
        </p:nvSpPr>
        <p:spPr>
          <a:xfrm>
            <a:off x="5626224" y="567548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9" name="Straight Connector 28"/>
          <p:cNvCxnSpPr>
            <a:stCxn id="26" idx="0"/>
            <a:endCxn id="21" idx="4"/>
          </p:cNvCxnSpPr>
          <p:nvPr/>
        </p:nvCxnSpPr>
        <p:spPr>
          <a:xfrm flipV="1">
            <a:off x="5740524" y="4186808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0" name="Ovale 24"/>
          <p:cNvSpPr/>
          <p:nvPr/>
        </p:nvSpPr>
        <p:spPr>
          <a:xfrm>
            <a:off x="6083424" y="3729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6" name="Straight Connector 35"/>
          <p:cNvCxnSpPr/>
          <p:nvPr/>
        </p:nvCxnSpPr>
        <p:spPr bwMode="auto">
          <a:xfrm>
            <a:off x="5292080" y="5085184"/>
            <a:ext cx="136815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7380312" y="4149080"/>
            <a:ext cx="684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work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391597" y="5661248"/>
            <a:ext cx="118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friendship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788024" y="3645024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Matteo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4788024" y="5373216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Matteo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6191040" y="6093296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Luca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6156176" y="4437112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Luca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156176" y="3356992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Davide</a:t>
            </a:r>
            <a:endParaRPr lang="en-US" dirty="0"/>
          </a:p>
        </p:txBody>
      </p:sp>
      <p:sp>
        <p:nvSpPr>
          <p:cNvPr id="44" name="Left Brace 43"/>
          <p:cNvSpPr/>
          <p:nvPr/>
        </p:nvSpPr>
        <p:spPr bwMode="auto">
          <a:xfrm flipH="1">
            <a:off x="7020272" y="3645024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5" name="Left Brace 44"/>
          <p:cNvSpPr/>
          <p:nvPr/>
        </p:nvSpPr>
        <p:spPr bwMode="auto">
          <a:xfrm flipH="1">
            <a:off x="7020272" y="5157192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>
            <a:off x="1331640" y="2132856"/>
            <a:ext cx="1800200" cy="1008112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Matteo, Luca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Matteo, </a:t>
            </a:r>
            <a:r>
              <a:rPr lang="en-US" dirty="0" err="1" smtClean="0">
                <a:latin typeface="Berling" pitchFamily="18" charset="0"/>
                <a:ea typeface="ＭＳ Ｐゴシック" charset="-128"/>
              </a:rPr>
              <a:t>Davide</a:t>
            </a:r>
            <a:endParaRPr lang="en-US" dirty="0" smtClean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latin typeface="Berling" pitchFamily="18" charset="0"/>
                <a:ea typeface="ＭＳ Ｐゴシック" charset="-128"/>
              </a:rPr>
              <a:t>Luca, Matteo</a:t>
            </a:r>
            <a:endParaRPr lang="en-US" dirty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dirty="0">
              <a:latin typeface="Berling" pitchFamily="18" charset="0"/>
              <a:ea typeface="ＭＳ Ｐゴシック" charset="-128"/>
            </a:endParaRPr>
          </a:p>
        </p:txBody>
      </p:sp>
      <p:cxnSp>
        <p:nvCxnSpPr>
          <p:cNvPr id="50" name="Connettore 1 32"/>
          <p:cNvCxnSpPr>
            <a:stCxn id="51" idx="1"/>
            <a:endCxn id="52" idx="1"/>
          </p:cNvCxnSpPr>
          <p:nvPr/>
        </p:nvCxnSpPr>
        <p:spPr>
          <a:xfrm>
            <a:off x="2059302" y="3991686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1" name="Ovale 22"/>
          <p:cNvSpPr/>
          <p:nvPr/>
        </p:nvSpPr>
        <p:spPr>
          <a:xfrm>
            <a:off x="2025824" y="39582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2" name="Ovale 26"/>
          <p:cNvSpPr/>
          <p:nvPr/>
        </p:nvSpPr>
        <p:spPr>
          <a:xfrm>
            <a:off x="2330624" y="4491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3" name="Connettore 1 30"/>
          <p:cNvCxnSpPr>
            <a:stCxn id="51" idx="7"/>
            <a:endCxn id="56" idx="2"/>
          </p:cNvCxnSpPr>
          <p:nvPr/>
        </p:nvCxnSpPr>
        <p:spPr>
          <a:xfrm rot="5400000" flipH="1" flipV="1">
            <a:off x="2278096" y="3786758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6" name="Ovale 24"/>
          <p:cNvSpPr/>
          <p:nvPr/>
        </p:nvSpPr>
        <p:spPr>
          <a:xfrm>
            <a:off x="2483024" y="3729608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187624" y="3645024"/>
            <a:ext cx="89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Matteo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555776" y="4437112"/>
            <a:ext cx="685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Luca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555776" y="3356992"/>
            <a:ext cx="90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Davide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788024" y="1700808"/>
            <a:ext cx="25190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>
                <a:solidFill>
                  <a:srgbClr val="0000FF"/>
                </a:solidFill>
                <a:latin typeface="Berling"/>
                <a:cs typeface="Berling"/>
              </a:rPr>
              <a:t>read_ml</a:t>
            </a:r>
            <a:r>
              <a:rPr lang="en-US" sz="2000" dirty="0" smtClean="0">
                <a:solidFill>
                  <a:srgbClr val="0000FF"/>
                </a:solidFill>
                <a:latin typeface="Berling"/>
                <a:cs typeface="Berling"/>
              </a:rPr>
              <a:t>("file-name")</a:t>
            </a:r>
            <a:endParaRPr 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214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21" grpId="0" animBg="1"/>
      <p:bldP spid="22" grpId="0" animBg="1"/>
      <p:bldP spid="26" grpId="0" animBg="1"/>
      <p:bldP spid="30" grpId="0" animBg="1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 animBg="1"/>
      <p:bldP spid="45" grpId="0" animBg="1"/>
      <p:bldP spid="6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281400" y="1263216"/>
            <a:ext cx="6984776" cy="803176"/>
          </a:xfrm>
        </p:spPr>
        <p:txBody>
          <a:bodyPr/>
          <a:lstStyle/>
          <a:p>
            <a:r>
              <a:rPr lang="en-US" dirty="0" smtClean="0"/>
              <a:t>Input file format (full)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1619672" y="58715"/>
            <a:ext cx="4752528" cy="6637956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latin typeface="Berling" pitchFamily="18" charset="0"/>
                <a:ea typeface="ＭＳ Ｐゴシック" charset="-128"/>
              </a:rPr>
              <a:t>#TYPE multiplex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#LAYERS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research, UNDIRECTED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twitter, DIRECTED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#ACTOR 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affiliation</a:t>
            </a:r>
            <a:r>
              <a:rPr lang="en-US" sz="1600" dirty="0" smtClean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, STRING</a:t>
            </a:r>
            <a:endParaRPr lang="en-US" sz="1600" dirty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#VERTEX ATTRIBUTES</a:t>
            </a:r>
            <a:endParaRPr lang="en-US" sz="1600" dirty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twitter, </a:t>
            </a:r>
            <a:r>
              <a:rPr lang="en-US" sz="1600" dirty="0" err="1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num_tweets</a:t>
            </a: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, NUMERIC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#EDGE ATTRIBUTES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research, </a:t>
            </a:r>
            <a:r>
              <a:rPr lang="en-US" sz="1600" dirty="0" err="1" smtClean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num_publications</a:t>
            </a:r>
            <a:r>
              <a:rPr lang="en-US" sz="1600" dirty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, </a:t>
            </a:r>
            <a:r>
              <a:rPr lang="en-US" sz="1600" dirty="0" smtClean="0">
                <a:solidFill>
                  <a:srgbClr val="008000"/>
                </a:solidFill>
                <a:latin typeface="Berling" pitchFamily="18" charset="0"/>
                <a:ea typeface="ＭＳ Ｐゴシック" charset="-128"/>
              </a:rPr>
              <a:t>NUMERIC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#ACTORS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Luca,ITU</a:t>
            </a:r>
            <a:endParaRPr lang="en-US" sz="1600" dirty="0">
              <a:solidFill>
                <a:srgbClr val="0000FF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Matteo,UU</a:t>
            </a:r>
            <a:endParaRPr lang="en-US" sz="1600" dirty="0">
              <a:solidFill>
                <a:srgbClr val="0000FF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Davide,UU</a:t>
            </a:r>
            <a:endParaRPr lang="en-US" sz="1600" dirty="0">
              <a:solidFill>
                <a:srgbClr val="0000FF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FF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#VERTICES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Luca,twitter,53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Matteo,twitter,13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00FF"/>
              </a:solidFill>
              <a:latin typeface="Berling" pitchFamily="18" charset="0"/>
              <a:ea typeface="ＭＳ Ｐゴシック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#EDGES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Luca,Matteo,research,9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dirty="0" err="1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Luca,Matteo,</a:t>
            </a:r>
            <a:r>
              <a:rPr lang="en-US" sz="1600" dirty="0" err="1" smtClean="0">
                <a:solidFill>
                  <a:srgbClr val="0000FF"/>
                </a:solidFill>
                <a:latin typeface="Berling" pitchFamily="18" charset="0"/>
                <a:ea typeface="ＭＳ Ｐゴシック" charset="-128"/>
              </a:rPr>
              <a:t>twitter</a:t>
            </a:r>
            <a:endParaRPr lang="en-US" sz="1600" dirty="0" smtClean="0">
              <a:solidFill>
                <a:srgbClr val="008000"/>
              </a:solidFill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44208" y="5445224"/>
            <a:ext cx="212046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Berling"/>
                <a:cs typeface="Berling"/>
              </a:rPr>
              <a:t>?</a:t>
            </a:r>
            <a:r>
              <a:rPr lang="en-US" sz="2800" dirty="0" err="1">
                <a:solidFill>
                  <a:srgbClr val="0000FF"/>
                </a:solidFill>
                <a:latin typeface="Berling"/>
                <a:cs typeface="Berling"/>
              </a:rPr>
              <a:t>multinet.IO</a:t>
            </a:r>
            <a:endParaRPr lang="en-US" sz="2800" dirty="0">
              <a:solidFill>
                <a:srgbClr val="0000FF"/>
              </a:solidFill>
              <a:latin typeface="Berling"/>
              <a:cs typeface="Berling"/>
            </a:endParaRPr>
          </a:p>
        </p:txBody>
      </p:sp>
    </p:spTree>
    <p:extLst>
      <p:ext uri="{BB962C8B-B14F-4D97-AF65-F5344CB8AC3E}">
        <p14:creationId xmlns:p14="http://schemas.microsoft.com/office/powerpoint/2010/main" val="4118975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working example: AUCS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 dirty="0">
                <a:solidFill>
                  <a:srgbClr val="214987"/>
                </a:solidFill>
                <a:latin typeface="LMMonoLt10"/>
              </a:rPr>
              <a:t>library</a:t>
            </a:r>
            <a:r>
              <a:rPr lang="en-US" dirty="0">
                <a:latin typeface="LMMono10"/>
              </a:rPr>
              <a:t>(</a:t>
            </a:r>
            <a:r>
              <a:rPr lang="en-US" dirty="0" err="1">
                <a:latin typeface="LMMono10"/>
              </a:rPr>
              <a:t>multinet</a:t>
            </a:r>
            <a:r>
              <a:rPr lang="en-US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dirty="0">
                <a:latin typeface="LMMono10"/>
              </a:rPr>
              <a:t>net &lt;- 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ml_aucs</a:t>
            </a:r>
            <a:r>
              <a:rPr lang="en-US" dirty="0">
                <a:latin typeface="LMMono10"/>
              </a:rPr>
              <a:t>() </a:t>
            </a:r>
          </a:p>
          <a:p>
            <a:pPr marL="0" indent="0">
              <a:buNone/>
            </a:pPr>
            <a:r>
              <a:rPr lang="en-US" dirty="0" smtClean="0">
                <a:latin typeface="LMMono10"/>
              </a:rPr>
              <a:t>net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layers_ml</a:t>
            </a:r>
            <a:r>
              <a:rPr lang="en-US" dirty="0">
                <a:latin typeface="LMMono10"/>
              </a:rPr>
              <a:t>(net)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 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 </a:t>
            </a:r>
          </a:p>
          <a:p>
            <a:pPr marL="0" indent="0"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edges_ml</a:t>
            </a:r>
            <a:r>
              <a:rPr lang="en-US" dirty="0">
                <a:latin typeface="LMMono10"/>
              </a:rPr>
              <a:t>(net) 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attributes_ml</a:t>
            </a:r>
            <a:r>
              <a:rPr lang="en-US" dirty="0">
                <a:latin typeface="LMMono10"/>
              </a:rPr>
              <a:t>(net,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target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"actor"</a:t>
            </a:r>
            <a:r>
              <a:rPr lang="en-US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en-US" dirty="0" smtClean="0">
              <a:latin typeface="LMMono1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1988840"/>
            <a:ext cx="5252393" cy="28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99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an overview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8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Force-based layout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16016" y="2505670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vertex repulsion</a:t>
            </a:r>
          </a:p>
          <a:p>
            <a:r>
              <a:rPr lang="en-US" dirty="0" smtClean="0"/>
              <a:t>vertex attraction through edges</a:t>
            </a:r>
          </a:p>
        </p:txBody>
      </p:sp>
      <p:sp>
        <p:nvSpPr>
          <p:cNvPr id="25" name="Ovale 21"/>
          <p:cNvSpPr/>
          <p:nvPr/>
        </p:nvSpPr>
        <p:spPr>
          <a:xfrm>
            <a:off x="2874895" y="2924944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Ovale 25"/>
          <p:cNvSpPr/>
          <p:nvPr/>
        </p:nvSpPr>
        <p:spPr>
          <a:xfrm>
            <a:off x="3399911" y="30421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7" name="Connettore 1 27"/>
          <p:cNvCxnSpPr>
            <a:stCxn id="25" idx="6"/>
            <a:endCxn id="26" idx="2"/>
          </p:cNvCxnSpPr>
          <p:nvPr/>
        </p:nvCxnSpPr>
        <p:spPr>
          <a:xfrm>
            <a:off x="3103495" y="3039244"/>
            <a:ext cx="296416" cy="11720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8" name="Ovale 33"/>
          <p:cNvSpPr/>
          <p:nvPr/>
        </p:nvSpPr>
        <p:spPr>
          <a:xfrm>
            <a:off x="2010799" y="4437112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e 36"/>
          <p:cNvSpPr/>
          <p:nvPr/>
        </p:nvSpPr>
        <p:spPr>
          <a:xfrm>
            <a:off x="3552311" y="52166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Connector 29"/>
          <p:cNvCxnSpPr>
            <a:stCxn id="28" idx="0"/>
            <a:endCxn id="25" idx="4"/>
          </p:cNvCxnSpPr>
          <p:nvPr/>
        </p:nvCxnSpPr>
        <p:spPr>
          <a:xfrm flipV="1">
            <a:off x="2125099" y="3153544"/>
            <a:ext cx="864096" cy="1283568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1" name="Ovale 23"/>
          <p:cNvSpPr/>
          <p:nvPr/>
        </p:nvSpPr>
        <p:spPr>
          <a:xfrm>
            <a:off x="3628511" y="23563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2" name="Connettore 1 28"/>
          <p:cNvCxnSpPr>
            <a:stCxn id="31" idx="4"/>
            <a:endCxn id="26" idx="0"/>
          </p:cNvCxnSpPr>
          <p:nvPr/>
        </p:nvCxnSpPr>
        <p:spPr>
          <a:xfrm rot="5400000">
            <a:off x="3399911" y="2699250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3" name="Ovale 37"/>
          <p:cNvSpPr/>
          <p:nvPr/>
        </p:nvSpPr>
        <p:spPr>
          <a:xfrm>
            <a:off x="3628511" y="40736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4" name="Connettore 1 47"/>
          <p:cNvCxnSpPr>
            <a:stCxn id="46" idx="3"/>
            <a:endCxn id="55" idx="2"/>
          </p:cNvCxnSpPr>
          <p:nvPr/>
        </p:nvCxnSpPr>
        <p:spPr>
          <a:xfrm flipH="1">
            <a:off x="3399911" y="4725946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5" name="Straight Connector 34"/>
          <p:cNvCxnSpPr>
            <a:stCxn id="55" idx="0"/>
            <a:endCxn id="26" idx="4"/>
          </p:cNvCxnSpPr>
          <p:nvPr/>
        </p:nvCxnSpPr>
        <p:spPr>
          <a:xfrm flipV="1">
            <a:off x="3514211" y="32707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6" name="Ovale 40"/>
          <p:cNvSpPr/>
          <p:nvPr/>
        </p:nvSpPr>
        <p:spPr>
          <a:xfrm>
            <a:off x="4161911" y="50642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7" name="Connettore 1 42"/>
          <p:cNvCxnSpPr>
            <a:stCxn id="46" idx="5"/>
            <a:endCxn id="36" idx="1"/>
          </p:cNvCxnSpPr>
          <p:nvPr/>
        </p:nvCxnSpPr>
        <p:spPr>
          <a:xfrm>
            <a:off x="4052233" y="4725946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Connettore 1 46"/>
          <p:cNvCxnSpPr>
            <a:stCxn id="29" idx="6"/>
            <a:endCxn id="36" idx="2"/>
          </p:cNvCxnSpPr>
          <p:nvPr/>
        </p:nvCxnSpPr>
        <p:spPr>
          <a:xfrm flipV="1">
            <a:off x="3780911" y="5178524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Straight Connector 38"/>
          <p:cNvCxnSpPr>
            <a:stCxn id="36" idx="0"/>
            <a:endCxn id="42" idx="4"/>
          </p:cNvCxnSpPr>
          <p:nvPr/>
        </p:nvCxnSpPr>
        <p:spPr>
          <a:xfrm flipV="1">
            <a:off x="4276211" y="35755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Connettore 1 32"/>
          <p:cNvCxnSpPr>
            <a:stCxn id="41" idx="1"/>
            <a:endCxn id="42" idx="1"/>
          </p:cNvCxnSpPr>
          <p:nvPr/>
        </p:nvCxnSpPr>
        <p:spPr>
          <a:xfrm>
            <a:off x="3890589" y="2847028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1" name="Ovale 22"/>
          <p:cNvSpPr/>
          <p:nvPr/>
        </p:nvSpPr>
        <p:spPr>
          <a:xfrm>
            <a:off x="3857111" y="28135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Ovale 26"/>
          <p:cNvSpPr/>
          <p:nvPr/>
        </p:nvSpPr>
        <p:spPr>
          <a:xfrm>
            <a:off x="4161911" y="33469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3" name="Connettore 1 29"/>
          <p:cNvCxnSpPr>
            <a:stCxn id="31" idx="6"/>
            <a:endCxn id="50" idx="2"/>
          </p:cNvCxnSpPr>
          <p:nvPr/>
        </p:nvCxnSpPr>
        <p:spPr>
          <a:xfrm>
            <a:off x="3857111" y="2470650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" name="Connettore 1 30"/>
          <p:cNvCxnSpPr>
            <a:stCxn id="41" idx="7"/>
            <a:endCxn id="50" idx="2"/>
          </p:cNvCxnSpPr>
          <p:nvPr/>
        </p:nvCxnSpPr>
        <p:spPr>
          <a:xfrm rot="5400000" flipH="1" flipV="1">
            <a:off x="4109383" y="2642100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" name="Connettore 1 31"/>
          <p:cNvCxnSpPr>
            <a:stCxn id="31" idx="5"/>
            <a:endCxn id="41" idx="1"/>
          </p:cNvCxnSpPr>
          <p:nvPr/>
        </p:nvCxnSpPr>
        <p:spPr>
          <a:xfrm rot="16200000" flipH="1">
            <a:off x="3709333" y="2665772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6" name="Ovale 35"/>
          <p:cNvSpPr/>
          <p:nvPr/>
        </p:nvSpPr>
        <p:spPr>
          <a:xfrm>
            <a:off x="3857111" y="45308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7" name="Connettore 1 45"/>
          <p:cNvCxnSpPr>
            <a:stCxn id="33" idx="5"/>
            <a:endCxn id="46" idx="1"/>
          </p:cNvCxnSpPr>
          <p:nvPr/>
        </p:nvCxnSpPr>
        <p:spPr>
          <a:xfrm rot="16200000" flipH="1">
            <a:off x="3709333" y="4383046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Straight Connector 47"/>
          <p:cNvCxnSpPr>
            <a:stCxn id="33" idx="0"/>
            <a:endCxn id="31" idx="4"/>
          </p:cNvCxnSpPr>
          <p:nvPr/>
        </p:nvCxnSpPr>
        <p:spPr>
          <a:xfrm flipV="1">
            <a:off x="3742811" y="25849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9" name="Straight Connector 48"/>
          <p:cNvCxnSpPr>
            <a:stCxn id="46" idx="0"/>
            <a:endCxn id="41" idx="4"/>
          </p:cNvCxnSpPr>
          <p:nvPr/>
        </p:nvCxnSpPr>
        <p:spPr>
          <a:xfrm flipV="1">
            <a:off x="3971411" y="3042150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0" name="Ovale 24"/>
          <p:cNvSpPr/>
          <p:nvPr/>
        </p:nvSpPr>
        <p:spPr>
          <a:xfrm>
            <a:off x="4314311" y="2584950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1" name="Ovale 38"/>
          <p:cNvSpPr/>
          <p:nvPr/>
        </p:nvSpPr>
        <p:spPr>
          <a:xfrm>
            <a:off x="4315055" y="4293096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2" name="Straight Connector 51"/>
          <p:cNvCxnSpPr>
            <a:stCxn id="51" idx="0"/>
            <a:endCxn id="50" idx="4"/>
          </p:cNvCxnSpPr>
          <p:nvPr/>
        </p:nvCxnSpPr>
        <p:spPr>
          <a:xfrm flipH="1" flipV="1">
            <a:off x="4428611" y="2813550"/>
            <a:ext cx="744" cy="1479546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3" name="Connettore 1 43"/>
          <p:cNvCxnSpPr>
            <a:stCxn id="33" idx="6"/>
            <a:endCxn id="51" idx="2"/>
          </p:cNvCxnSpPr>
          <p:nvPr/>
        </p:nvCxnSpPr>
        <p:spPr>
          <a:xfrm>
            <a:off x="3857111" y="4187924"/>
            <a:ext cx="457944" cy="21947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4" name="Connettore 1 44"/>
          <p:cNvCxnSpPr>
            <a:stCxn id="46" idx="7"/>
            <a:endCxn id="51" idx="2"/>
          </p:cNvCxnSpPr>
          <p:nvPr/>
        </p:nvCxnSpPr>
        <p:spPr>
          <a:xfrm flipV="1">
            <a:off x="4052233" y="4407396"/>
            <a:ext cx="262822" cy="15690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5" name="Ovale 39"/>
          <p:cNvSpPr/>
          <p:nvPr/>
        </p:nvSpPr>
        <p:spPr>
          <a:xfrm>
            <a:off x="3399911" y="4759424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56" name="Straight Connector 55"/>
          <p:cNvCxnSpPr/>
          <p:nvPr/>
        </p:nvCxnSpPr>
        <p:spPr bwMode="auto">
          <a:xfrm>
            <a:off x="1866783" y="3789040"/>
            <a:ext cx="29523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8" name="TextBox 77"/>
          <p:cNvSpPr txBox="1"/>
          <p:nvPr/>
        </p:nvSpPr>
        <p:spPr>
          <a:xfrm>
            <a:off x="2139035" y="3573016"/>
            <a:ext cx="992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w_inter</a:t>
            </a:r>
            <a:endParaRPr lang="en-US" b="1" dirty="0"/>
          </a:p>
        </p:txBody>
      </p:sp>
      <p:sp>
        <p:nvSpPr>
          <p:cNvPr id="212" name="TextBox 211"/>
          <p:cNvSpPr txBox="1"/>
          <p:nvPr/>
        </p:nvSpPr>
        <p:spPr>
          <a:xfrm>
            <a:off x="4716016" y="4221088"/>
            <a:ext cx="42484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vertex repulsion</a:t>
            </a:r>
          </a:p>
          <a:p>
            <a:r>
              <a:rPr lang="en-US" dirty="0" smtClean="0"/>
              <a:t>vertex attraction through edges</a:t>
            </a:r>
          </a:p>
        </p:txBody>
      </p:sp>
      <p:sp>
        <p:nvSpPr>
          <p:cNvPr id="213" name="TextBox 212"/>
          <p:cNvSpPr txBox="1"/>
          <p:nvPr/>
        </p:nvSpPr>
        <p:spPr>
          <a:xfrm>
            <a:off x="4717668" y="2222882"/>
            <a:ext cx="69772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w_in</a:t>
            </a:r>
            <a:endParaRPr lang="en-US" b="1" dirty="0"/>
          </a:p>
        </p:txBody>
      </p:sp>
      <p:sp>
        <p:nvSpPr>
          <p:cNvPr id="214" name="TextBox 213"/>
          <p:cNvSpPr txBox="1"/>
          <p:nvPr/>
        </p:nvSpPr>
        <p:spPr>
          <a:xfrm>
            <a:off x="4716016" y="3933056"/>
            <a:ext cx="697727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w_in</a:t>
            </a:r>
            <a:endParaRPr lang="en-US" b="1" dirty="0"/>
          </a:p>
        </p:txBody>
      </p:sp>
      <p:sp>
        <p:nvSpPr>
          <p:cNvPr id="215" name="TextBox 214"/>
          <p:cNvSpPr txBox="1"/>
          <p:nvPr/>
        </p:nvSpPr>
        <p:spPr>
          <a:xfrm>
            <a:off x="4738369" y="3212976"/>
            <a:ext cx="96693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gravity</a:t>
            </a:r>
            <a:endParaRPr lang="en-US" b="1" dirty="0"/>
          </a:p>
        </p:txBody>
      </p:sp>
      <p:sp>
        <p:nvSpPr>
          <p:cNvPr id="216" name="TextBox 215"/>
          <p:cNvSpPr txBox="1"/>
          <p:nvPr/>
        </p:nvSpPr>
        <p:spPr>
          <a:xfrm>
            <a:off x="4757197" y="4931876"/>
            <a:ext cx="966931" cy="369332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b="1" dirty="0" smtClean="0"/>
              <a:t>gravity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9514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6" grpId="0" animBg="1"/>
      <p:bldP spid="46" grpId="0" animBg="1"/>
      <p:bldP spid="51" grpId="0" animBg="1"/>
      <p:bldP spid="55" grpId="0" animBg="1"/>
      <p:bldP spid="78" grpId="0"/>
      <p:bldP spid="212" grpId="0"/>
      <p:bldP spid="213" grpId="0" animBg="1"/>
      <p:bldP spid="214" grpId="0" animBg="1"/>
      <p:bldP spid="215" grpId="0" animBg="1"/>
      <p:bldP spid="2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Force-based layout</a:t>
            </a:r>
            <a:endParaRPr lang="en-US" dirty="0"/>
          </a:p>
        </p:txBody>
      </p:sp>
      <p:sp>
        <p:nvSpPr>
          <p:cNvPr id="7" name="Shape 246"/>
          <p:cNvSpPr/>
          <p:nvPr/>
        </p:nvSpPr>
        <p:spPr>
          <a:xfrm>
            <a:off x="395536" y="2924944"/>
            <a:ext cx="2376264" cy="2160240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8" name="Rectangle 7"/>
          <p:cNvSpPr/>
          <p:nvPr/>
        </p:nvSpPr>
        <p:spPr bwMode="auto">
          <a:xfrm>
            <a:off x="683568" y="3717032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9" name="Shape 246"/>
          <p:cNvSpPr/>
          <p:nvPr/>
        </p:nvSpPr>
        <p:spPr>
          <a:xfrm>
            <a:off x="6084168" y="2924944"/>
            <a:ext cx="2520280" cy="2232248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10" name="Rectangle 9"/>
          <p:cNvSpPr/>
          <p:nvPr/>
        </p:nvSpPr>
        <p:spPr bwMode="auto">
          <a:xfrm>
            <a:off x="7308304" y="3140968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596336" y="3356992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7898770" y="318069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660232" y="342900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7020272" y="321297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Left-Right Arrow 14"/>
          <p:cNvSpPr/>
          <p:nvPr/>
        </p:nvSpPr>
        <p:spPr bwMode="auto">
          <a:xfrm>
            <a:off x="467544" y="5229200"/>
            <a:ext cx="8064896" cy="288032"/>
          </a:xfrm>
          <a:prstGeom prst="leftRightArrow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Shape 246"/>
          <p:cNvSpPr/>
          <p:nvPr/>
        </p:nvSpPr>
        <p:spPr>
          <a:xfrm>
            <a:off x="3419872" y="2924944"/>
            <a:ext cx="2232248" cy="2160240"/>
          </a:xfrm>
          <a:prstGeom prst="rect">
            <a:avLst/>
          </a:prstGeom>
          <a:blipFill>
            <a:blip r:embed="rId2"/>
            <a:srcRect/>
            <a:stretch>
              <a:fillRect t="1" b="-14766"/>
            </a:stretch>
          </a:blipFill>
          <a:ln>
            <a:noFill/>
          </a:ln>
        </p:spPr>
      </p:sp>
      <p:sp>
        <p:nvSpPr>
          <p:cNvPr id="17" name="Rectangle 16"/>
          <p:cNvSpPr/>
          <p:nvPr/>
        </p:nvSpPr>
        <p:spPr bwMode="auto">
          <a:xfrm>
            <a:off x="3635896" y="3645024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1" name="Rectangle 150"/>
          <p:cNvSpPr/>
          <p:nvPr/>
        </p:nvSpPr>
        <p:spPr bwMode="auto">
          <a:xfrm>
            <a:off x="4413582" y="3029232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2" name="Rectangle 151"/>
          <p:cNvSpPr/>
          <p:nvPr/>
        </p:nvSpPr>
        <p:spPr bwMode="auto">
          <a:xfrm>
            <a:off x="4701614" y="3245256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3" name="Rectangle 152"/>
          <p:cNvSpPr/>
          <p:nvPr/>
        </p:nvSpPr>
        <p:spPr bwMode="auto">
          <a:xfrm>
            <a:off x="5004048" y="306896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4" name="Rectangle 153"/>
          <p:cNvSpPr/>
          <p:nvPr/>
        </p:nvSpPr>
        <p:spPr bwMode="auto">
          <a:xfrm>
            <a:off x="3765510" y="3317264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5" name="Rectangle 154"/>
          <p:cNvSpPr/>
          <p:nvPr/>
        </p:nvSpPr>
        <p:spPr bwMode="auto">
          <a:xfrm>
            <a:off x="4125550" y="3101240"/>
            <a:ext cx="201622" cy="161645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6" name="Rectangle 155"/>
          <p:cNvSpPr/>
          <p:nvPr/>
        </p:nvSpPr>
        <p:spPr bwMode="auto">
          <a:xfrm>
            <a:off x="683568" y="2924944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7" name="Rectangle 156"/>
          <p:cNvSpPr/>
          <p:nvPr/>
        </p:nvSpPr>
        <p:spPr bwMode="auto">
          <a:xfrm>
            <a:off x="683568" y="4437112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5733256"/>
            <a:ext cx="389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</a:t>
            </a:r>
            <a:endParaRPr lang="en-US" b="1" dirty="0"/>
          </a:p>
        </p:txBody>
      </p:sp>
      <p:sp>
        <p:nvSpPr>
          <p:cNvPr id="158" name="TextBox 157"/>
          <p:cNvSpPr txBox="1"/>
          <p:nvPr/>
        </p:nvSpPr>
        <p:spPr>
          <a:xfrm>
            <a:off x="7596336" y="5733256"/>
            <a:ext cx="68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inter</a:t>
            </a:r>
            <a:endParaRPr lang="en-US" b="1" dirty="0"/>
          </a:p>
        </p:txBody>
      </p:sp>
      <p:sp>
        <p:nvSpPr>
          <p:cNvPr id="159" name="Rectangle 158"/>
          <p:cNvSpPr/>
          <p:nvPr/>
        </p:nvSpPr>
        <p:spPr bwMode="auto">
          <a:xfrm>
            <a:off x="6516216" y="2924944"/>
            <a:ext cx="1901011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0" name="Rectangle 159"/>
          <p:cNvSpPr/>
          <p:nvPr/>
        </p:nvSpPr>
        <p:spPr bwMode="auto">
          <a:xfrm>
            <a:off x="3635896" y="2924944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3635896" y="4437112"/>
            <a:ext cx="1785798" cy="5959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939586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157" grpId="0" animBg="1"/>
      <p:bldP spid="159" grpId="0" animBg="1"/>
      <p:bldP spid="160" grpId="0" animBg="1"/>
      <p:bldP spid="16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first 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dirty="0" smtClean="0">
                <a:latin typeface="LMMono10"/>
              </a:rPr>
              <a:t>(net)</a:t>
            </a: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dirty="0" smtClean="0">
                <a:latin typeface="LMMono10"/>
              </a:rPr>
              <a:t>l </a:t>
            </a:r>
            <a:r>
              <a:rPr lang="en-US" dirty="0">
                <a:latin typeface="LMMono10"/>
              </a:rPr>
              <a:t>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layout_multiforce_ml</a:t>
            </a:r>
            <a:r>
              <a:rPr lang="en-US" dirty="0">
                <a:latin typeface="LMMono10"/>
              </a:rPr>
              <a:t>(net, 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w_inter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</a:t>
            </a:r>
            <a:r>
              <a:rPr lang="en-US" dirty="0">
                <a:latin typeface="LMMono10"/>
              </a:rPr>
              <a:t>,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gravity = 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) </a:t>
            </a:r>
            <a:endParaRPr lang="en-US" dirty="0" smtClean="0">
              <a:latin typeface="LMMono10"/>
            </a:endParaRPr>
          </a:p>
          <a:p>
            <a:pPr marL="0" indent="0">
              <a:buNone/>
            </a:pPr>
            <a:endParaRPr lang="en-US" dirty="0">
              <a:latin typeface="LMMono10"/>
            </a:endParaRPr>
          </a:p>
          <a:p>
            <a:pPr marL="0" indent="0">
              <a:buNone/>
            </a:pPr>
            <a:r>
              <a:rPr lang="en-US" b="1" dirty="0" smtClean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dirty="0" smtClean="0">
                <a:latin typeface="LMMono10"/>
              </a:rPr>
              <a:t>(</a:t>
            </a:r>
            <a:r>
              <a:rPr lang="en-US" dirty="0">
                <a:latin typeface="LMMono10"/>
              </a:rPr>
              <a:t>	</a:t>
            </a:r>
            <a:r>
              <a:rPr lang="en-US" dirty="0" smtClean="0">
                <a:latin typeface="LMMono10"/>
              </a:rPr>
              <a:t>net</a:t>
            </a:r>
            <a:r>
              <a:rPr lang="en-US" dirty="0">
                <a:latin typeface="LMMono10"/>
              </a:rPr>
              <a:t>, </a:t>
            </a: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vertex.labels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""</a:t>
            </a:r>
            <a:r>
              <a:rPr lang="en-US" dirty="0">
                <a:latin typeface="LMMono10"/>
              </a:rPr>
              <a:t>,</a:t>
            </a:r>
            <a:br>
              <a:rPr lang="en-US" dirty="0">
                <a:latin typeface="LMMono10"/>
              </a:rPr>
            </a:br>
            <a:r>
              <a:rPr lang="en-US" dirty="0">
                <a:latin typeface="LMMono10"/>
              </a:rPr>
              <a:t>	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grid =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dirty="0">
                <a:latin typeface="LMMono10"/>
              </a:rPr>
              <a:t>(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2</a:t>
            </a:r>
            <a:r>
              <a:rPr lang="en-US" dirty="0">
                <a:latin typeface="LMMono10"/>
              </a:rPr>
              <a:t>,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3</a:t>
            </a:r>
            <a:r>
              <a:rPr lang="en-US" dirty="0">
                <a:latin typeface="LMMono10"/>
              </a:rPr>
              <a:t>)</a:t>
            </a:r>
            <a:r>
              <a:rPr lang="en-US" dirty="0" smtClean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dirty="0" smtClean="0">
                <a:solidFill>
                  <a:srgbClr val="214987"/>
                </a:solidFill>
                <a:latin typeface="LMMono10"/>
              </a:rPr>
              <a:t>layout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dirty="0">
                <a:latin typeface="LMMono10"/>
              </a:rPr>
              <a:t>l, </a:t>
            </a:r>
          </a:p>
          <a:p>
            <a:pPr marL="0" indent="0">
              <a:buNone/>
            </a:pPr>
            <a:r>
              <a:rPr lang="en-US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dirty="0" err="1">
                <a:solidFill>
                  <a:srgbClr val="214987"/>
                </a:solidFill>
                <a:latin typeface="LMMono10"/>
              </a:rPr>
              <a:t>legend.x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=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</a:t>
            </a:r>
            <a:r>
              <a:rPr lang="en-US" dirty="0" err="1" smtClean="0">
                <a:solidFill>
                  <a:srgbClr val="4F9905"/>
                </a:solidFill>
                <a:latin typeface="LMMono10"/>
              </a:rPr>
              <a:t>bottomright</a:t>
            </a:r>
            <a:r>
              <a:rPr lang="en-US" dirty="0" smtClean="0">
                <a:solidFill>
                  <a:srgbClr val="4F9905"/>
                </a:solidFill>
                <a:latin typeface="LMMono10"/>
              </a:rPr>
              <a:t>”</a:t>
            </a:r>
            <a:r>
              <a:rPr lang="en-US" dirty="0" smtClean="0">
                <a:latin typeface="LMMono10"/>
              </a:rPr>
              <a:t>, 			</a:t>
            </a:r>
            <a:r>
              <a:rPr lang="en-US" dirty="0" err="1" smtClean="0">
                <a:solidFill>
                  <a:srgbClr val="214987"/>
                </a:solidFill>
                <a:latin typeface="LMMono10"/>
              </a:rPr>
              <a:t>legend.inset</a:t>
            </a:r>
            <a:r>
              <a:rPr lang="en-US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dirty="0">
                <a:latin typeface="LMMono10"/>
              </a:rPr>
              <a:t>(.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05</a:t>
            </a:r>
            <a:r>
              <a:rPr lang="en-US" dirty="0">
                <a:latin typeface="LMMono10"/>
              </a:rPr>
              <a:t>,.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05</a:t>
            </a:r>
            <a:r>
              <a:rPr lang="en-US" dirty="0">
                <a:latin typeface="LMMono10"/>
              </a:rPr>
              <a:t>)   </a:t>
            </a:r>
            <a:r>
              <a:rPr lang="en-US" dirty="0" smtClean="0">
                <a:latin typeface="LMMono10"/>
              </a:rPr>
              <a:t>) 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626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" y="1234438"/>
            <a:ext cx="907417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0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oreno_multiplex.tif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" y="1556792"/>
            <a:ext cx="3672408" cy="4971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79712" y="6021288"/>
            <a:ext cx="6292797" cy="5847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600" dirty="0"/>
              <a:t>Moreno, J L. 1934. Who Shall Survive? A New Approach to the Problem of Human Interrelations</a:t>
            </a:r>
            <a:r>
              <a:rPr lang="en-US" sz="1600" dirty="0" smtClean="0"/>
              <a:t>.</a:t>
            </a:r>
            <a:endParaRPr lang="en-US" sz="1600" dirty="0"/>
          </a:p>
        </p:txBody>
      </p:sp>
      <p:sp>
        <p:nvSpPr>
          <p:cNvPr id="6" name="Shape 246"/>
          <p:cNvSpPr/>
          <p:nvPr/>
        </p:nvSpPr>
        <p:spPr>
          <a:xfrm>
            <a:off x="3779912" y="1052736"/>
            <a:ext cx="5040560" cy="4896544"/>
          </a:xfrm>
          <a:prstGeom prst="rect">
            <a:avLst/>
          </a:prstGeom>
          <a:blipFill>
            <a:blip r:embed="rId3"/>
            <a:srcRect/>
            <a:stretch>
              <a:fillRect b="-12417"/>
            </a:stretch>
          </a:blipFill>
          <a:ln>
            <a:noFill/>
          </a:ln>
        </p:spPr>
      </p:sp>
      <p:sp>
        <p:nvSpPr>
          <p:cNvPr id="7" name="Shape 247"/>
          <p:cNvSpPr/>
          <p:nvPr/>
        </p:nvSpPr>
        <p:spPr>
          <a:xfrm>
            <a:off x="2051720" y="260648"/>
            <a:ext cx="6954360" cy="792088"/>
          </a:xfrm>
          <a:prstGeom prst="rect">
            <a:avLst/>
          </a:prstGeom>
          <a:noFill/>
          <a:ln w="19050" cap="flat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buNone/>
            </a:pPr>
            <a:r>
              <a:rPr lang="en" sz="1600" dirty="0"/>
              <a:t>J F Padgett &amp; P D McLean (2006) Organizational Invention and Elite Transformation: The Birth of Partnership Systems in Renaissance Florence. American Journal of Sociology Volume 111 Number 5</a:t>
            </a:r>
          </a:p>
        </p:txBody>
      </p:sp>
      <p:sp>
        <p:nvSpPr>
          <p:cNvPr id="8" name="Shape 245"/>
          <p:cNvSpPr/>
          <p:nvPr/>
        </p:nvSpPr>
        <p:spPr>
          <a:xfrm>
            <a:off x="-3204864" y="2924944"/>
            <a:ext cx="3059832" cy="35314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486260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Plot the network coloring the vertices (actors) according to their role.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Observe and interpret the result. What are you learning about this network?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Do the same visualizing the research group instead of the role.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264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vertex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6565292"/>
              </p:ext>
            </p:extLst>
          </p:nvPr>
        </p:nvGraphicFramePr>
        <p:xfrm>
          <a:off x="179512" y="3269208"/>
          <a:ext cx="2376264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actor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layer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U49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U142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coauthor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U62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8791" y="2837160"/>
            <a:ext cx="192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</a:t>
            </a:r>
            <a:r>
              <a:rPr lang="en-US" dirty="0" smtClean="0">
                <a:latin typeface="LMMono10"/>
              </a:rPr>
              <a:t>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936894"/>
              </p:ext>
            </p:extLst>
          </p:nvPr>
        </p:nvGraphicFramePr>
        <p:xfrm>
          <a:off x="3079692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actor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U49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U142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U62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27784" y="2837160"/>
            <a:ext cx="23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</a:t>
            </a:r>
            <a:r>
              <a:rPr lang="en-US" dirty="0" smtClean="0">
                <a:latin typeface="LMMono10"/>
              </a:rPr>
              <a:t>)[[</a:t>
            </a:r>
            <a:r>
              <a:rPr lang="en-US" dirty="0" smtClean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 smtClean="0">
                <a:latin typeface="LMMono10"/>
              </a:rPr>
              <a:t>]]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6171212"/>
              </p:ext>
            </p:extLst>
          </p:nvPr>
        </p:nvGraphicFramePr>
        <p:xfrm>
          <a:off x="5256076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value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Postdoc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970332" y="2837160"/>
            <a:ext cx="212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b="1" dirty="0" smtClean="0">
                <a:solidFill>
                  <a:srgbClr val="214987"/>
                </a:solidFill>
                <a:latin typeface="LMMonoLt10"/>
              </a:rPr>
              <a:t>(</a:t>
            </a:r>
            <a:r>
              <a:rPr lang="mr-IN" b="1" dirty="0" smtClean="0">
                <a:solidFill>
                  <a:srgbClr val="214987"/>
                </a:solidFill>
                <a:latin typeface="LMMonoLt10"/>
              </a:rPr>
              <a:t>…</a:t>
            </a:r>
            <a:r>
              <a:rPr lang="sv-SE" b="1" dirty="0" smtClean="0">
                <a:solidFill>
                  <a:srgbClr val="214987"/>
                </a:solidFill>
                <a:latin typeface="LMMonoLt10"/>
              </a:rPr>
              <a:t>)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371663"/>
              </p:ext>
            </p:extLst>
          </p:nvPr>
        </p:nvGraphicFramePr>
        <p:xfrm>
          <a:off x="7416316" y="3284984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#1F78B4</a:t>
                      </a:r>
                      <a:endParaRPr lang="en-US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Right Arrow 11"/>
          <p:cNvSpPr/>
          <p:nvPr/>
        </p:nvSpPr>
        <p:spPr bwMode="auto">
          <a:xfrm>
            <a:off x="4644008" y="4653136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3" name="Right Arrow 12"/>
          <p:cNvSpPr/>
          <p:nvPr/>
        </p:nvSpPr>
        <p:spPr bwMode="auto">
          <a:xfrm>
            <a:off x="6804248" y="4653136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63789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vertex attributes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009992"/>
              </p:ext>
            </p:extLst>
          </p:nvPr>
        </p:nvGraphicFramePr>
        <p:xfrm>
          <a:off x="179512" y="3269208"/>
          <a:ext cx="2376264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actor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layer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U49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U142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coauthor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U62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leisure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lunch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58791" y="2837160"/>
            <a:ext cx="1929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</a:t>
            </a:r>
            <a:r>
              <a:rPr lang="en-US" dirty="0" smtClean="0">
                <a:latin typeface="LMMono10"/>
              </a:rPr>
              <a:t>)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2566684"/>
              </p:ext>
            </p:extLst>
          </p:nvPr>
        </p:nvGraphicFramePr>
        <p:xfrm>
          <a:off x="3079692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actor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U49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U142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U62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U23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2627784" y="2837160"/>
            <a:ext cx="23146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</a:t>
            </a:r>
            <a:r>
              <a:rPr lang="en-US" dirty="0" smtClean="0">
                <a:latin typeface="LMMono10"/>
              </a:rPr>
              <a:t>)[[</a:t>
            </a:r>
            <a:r>
              <a:rPr lang="en-US" dirty="0" smtClean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 smtClean="0">
                <a:latin typeface="LMMono10"/>
              </a:rPr>
              <a:t>]]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602484"/>
              </p:ext>
            </p:extLst>
          </p:nvPr>
        </p:nvGraphicFramePr>
        <p:xfrm>
          <a:off x="5255394" y="3269208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value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Postdoc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>
          <a:xfrm>
            <a:off x="4970332" y="2837160"/>
            <a:ext cx="2121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b="1" dirty="0" smtClean="0">
                <a:solidFill>
                  <a:srgbClr val="214987"/>
                </a:solidFill>
                <a:latin typeface="LMMonoLt10"/>
              </a:rPr>
              <a:t>(</a:t>
            </a:r>
            <a:r>
              <a:rPr lang="mr-IN" b="1" dirty="0" smtClean="0">
                <a:solidFill>
                  <a:srgbClr val="214987"/>
                </a:solidFill>
                <a:latin typeface="LMMonoLt10"/>
              </a:rPr>
              <a:t>…</a:t>
            </a:r>
            <a:r>
              <a:rPr lang="sv-SE" b="1" dirty="0" smtClean="0">
                <a:solidFill>
                  <a:srgbClr val="214987"/>
                </a:solidFill>
                <a:latin typeface="LMMonoLt10"/>
              </a:rPr>
              <a:t>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7504" y="1556792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MMono10"/>
              </a:rPr>
              <a:t>role_attributes</a:t>
            </a:r>
            <a:r>
              <a:rPr lang="en-US" dirty="0">
                <a:latin typeface="LMMono10"/>
              </a:rPr>
              <a:t>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dirty="0">
                <a:latin typeface="LMMono10"/>
              </a:rPr>
              <a:t>(net,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"role"</a:t>
            </a:r>
            <a:r>
              <a:rPr lang="en-US" dirty="0">
                <a:latin typeface="LMMono1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722799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vertex attributes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951396"/>
              </p:ext>
            </p:extLst>
          </p:nvPr>
        </p:nvGraphicFramePr>
        <p:xfrm>
          <a:off x="2162239" y="3125192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#1F78B4</a:t>
                      </a:r>
                      <a:endParaRPr lang="en-US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198751" y="2693144"/>
            <a:ext cx="1108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r$color</a:t>
            </a:r>
            <a:endParaRPr lang="en-US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7632335"/>
              </p:ext>
            </p:extLst>
          </p:nvPr>
        </p:nvGraphicFramePr>
        <p:xfrm>
          <a:off x="5727143" y="3125192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#A6CEE3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mr-IN" dirty="0" smtClean="0"/>
                        <a:t>#1F78B4</a:t>
                      </a:r>
                      <a:endParaRPr lang="en-US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Rectangle 12"/>
          <p:cNvSpPr/>
          <p:nvPr/>
        </p:nvSpPr>
        <p:spPr>
          <a:xfrm>
            <a:off x="5476914" y="2693144"/>
            <a:ext cx="1685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r$legend.col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293180"/>
              </p:ext>
            </p:extLst>
          </p:nvPr>
        </p:nvGraphicFramePr>
        <p:xfrm>
          <a:off x="3910273" y="3125192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PhD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Postdoc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Rectangle 14"/>
          <p:cNvSpPr/>
          <p:nvPr/>
        </p:nvSpPr>
        <p:spPr>
          <a:xfrm>
            <a:off x="3660044" y="2693144"/>
            <a:ext cx="17623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r$legend.text</a:t>
            </a:r>
            <a:endParaRPr lang="en-US" b="1" dirty="0" smtClean="0">
              <a:solidFill>
                <a:srgbClr val="214987"/>
              </a:solidFill>
              <a:latin typeface="LMMonoLt10"/>
            </a:endParaRPr>
          </a:p>
        </p:txBody>
      </p: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5416956"/>
              </p:ext>
            </p:extLst>
          </p:nvPr>
        </p:nvGraphicFramePr>
        <p:xfrm>
          <a:off x="7604325" y="3117304"/>
          <a:ext cx="1188132" cy="1592064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</a:t>
                      </a:r>
                      <a:endParaRPr lang="sv-SE" dirty="0" smtClean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21</a:t>
                      </a:r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Rectangle 16"/>
          <p:cNvSpPr/>
          <p:nvPr/>
        </p:nvSpPr>
        <p:spPr>
          <a:xfrm>
            <a:off x="7354096" y="2685256"/>
            <a:ext cx="18264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solidFill>
                  <a:srgbClr val="214987"/>
                </a:solidFill>
                <a:latin typeface="LMMonoLt10"/>
              </a:rPr>
              <a:t>g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r$legend.pch</a:t>
            </a:r>
            <a:endParaRPr lang="en-US" b="1" dirty="0" smtClean="0">
              <a:solidFill>
                <a:srgbClr val="214987"/>
              </a:solidFill>
              <a:latin typeface="LMMonoLt10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1477690"/>
              </p:ext>
            </p:extLst>
          </p:nvPr>
        </p:nvGraphicFramePr>
        <p:xfrm>
          <a:off x="179512" y="3125192"/>
          <a:ext cx="1188132" cy="3184128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188132"/>
              </a:tblGrid>
              <a:tr h="530688">
                <a:tc>
                  <a:txBody>
                    <a:bodyPr/>
                    <a:lstStyle/>
                    <a:p>
                      <a:r>
                        <a:rPr lang="en-US" b="1" u="sng" dirty="0" smtClean="0"/>
                        <a:t>value</a:t>
                      </a:r>
                      <a:endParaRPr lang="en-US" b="1" u="sng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Postdoc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688">
                <a:tc>
                  <a:txBody>
                    <a:bodyPr/>
                    <a:lstStyle/>
                    <a:p>
                      <a:r>
                        <a:rPr lang="en-US" dirty="0" smtClean="0"/>
                        <a:t>PhD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0" name="Right Arrow 19"/>
          <p:cNvSpPr/>
          <p:nvPr/>
        </p:nvSpPr>
        <p:spPr bwMode="auto">
          <a:xfrm>
            <a:off x="1619672" y="4509120"/>
            <a:ext cx="360040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4016" y="20608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LMMono10"/>
              </a:rPr>
              <a:t>gr </a:t>
            </a:r>
            <a:r>
              <a:rPr lang="en-US" dirty="0">
                <a:latin typeface="LMMono10"/>
              </a:rPr>
              <a:t>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values2graphics</a:t>
            </a:r>
            <a:r>
              <a:rPr lang="en-US" dirty="0">
                <a:latin typeface="LMMono10"/>
              </a:rPr>
              <a:t>(</a:t>
            </a:r>
            <a:r>
              <a:rPr lang="en-US" dirty="0" err="1" smtClean="0">
                <a:latin typeface="LMMono10"/>
              </a:rPr>
              <a:t>role_attributes</a:t>
            </a:r>
            <a:r>
              <a:rPr lang="en-US" dirty="0" smtClean="0">
                <a:latin typeface="LMMono10"/>
              </a:rPr>
              <a:t>)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07504" y="1556792"/>
            <a:ext cx="90364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LMMono10"/>
              </a:rPr>
              <a:t>role_attributes</a:t>
            </a:r>
            <a:r>
              <a:rPr lang="en-US" dirty="0">
                <a:latin typeface="LMMono10"/>
              </a:rPr>
              <a:t> 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dirty="0">
                <a:latin typeface="LMMono10"/>
              </a:rPr>
              <a:t>(net,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dirty="0">
                <a:latin typeface="LMMono10"/>
              </a:rPr>
              <a:t>(net)[[</a:t>
            </a:r>
            <a:r>
              <a:rPr lang="en-US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dirty="0">
                <a:latin typeface="LMMono10"/>
              </a:rPr>
              <a:t>]],  </a:t>
            </a:r>
            <a:r>
              <a:rPr lang="en-US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dirty="0">
                <a:solidFill>
                  <a:srgbClr val="4F9905"/>
                </a:solidFill>
                <a:latin typeface="LMMono10"/>
              </a:rPr>
              <a:t>"role"</a:t>
            </a:r>
            <a:r>
              <a:rPr lang="en-US" dirty="0">
                <a:latin typeface="LMMono1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4231963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7" grpId="0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Plotting vertex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684213" y="1412875"/>
            <a:ext cx="8459787" cy="49688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 err="1">
                <a:latin typeface="LMMono10"/>
              </a:rPr>
              <a:t>role_attributes</a:t>
            </a:r>
            <a:r>
              <a:rPr lang="en-US" sz="1600" dirty="0">
                <a:latin typeface="LMMono10"/>
              </a:rPr>
              <a:t> &lt;- </a:t>
            </a:r>
            <a:r>
              <a:rPr lang="en-US" sz="1600" b="1" dirty="0" err="1">
                <a:solidFill>
                  <a:srgbClr val="214987"/>
                </a:solidFill>
                <a:latin typeface="LMMonoLt10"/>
              </a:rPr>
              <a:t>get_values_ml</a:t>
            </a:r>
            <a:r>
              <a:rPr lang="en-US" sz="1600" dirty="0">
                <a:latin typeface="LMMono10"/>
              </a:rPr>
              <a:t>(net,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actors = </a:t>
            </a:r>
            <a:r>
              <a:rPr lang="en-US" sz="1600" b="1" dirty="0" err="1">
                <a:solidFill>
                  <a:srgbClr val="214987"/>
                </a:solidFill>
                <a:latin typeface="LMMonoLt10"/>
              </a:rPr>
              <a:t>vertices_ml</a:t>
            </a:r>
            <a:r>
              <a:rPr lang="en-US" sz="1600" dirty="0">
                <a:latin typeface="LMMono10"/>
              </a:rPr>
              <a:t>(net)[[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sz="1600" dirty="0">
                <a:latin typeface="LMMono10"/>
              </a:rPr>
              <a:t>]],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attribute 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</a:t>
            </a:r>
            <a:r>
              <a:rPr lang="en-US" sz="1600" dirty="0" smtClean="0">
                <a:solidFill>
                  <a:srgbClr val="4F9905"/>
                </a:solidFill>
                <a:latin typeface="LMMono10"/>
              </a:rPr>
              <a:t>role”</a:t>
            </a:r>
            <a:r>
              <a:rPr lang="en-US" sz="1600" dirty="0" smtClean="0">
                <a:latin typeface="LMMono10"/>
              </a:rPr>
              <a:t>)</a:t>
            </a:r>
            <a:r>
              <a:rPr lang="en-US" sz="1600" dirty="0" smtClean="0">
                <a:solidFill>
                  <a:srgbClr val="4F9905"/>
                </a:solidFill>
                <a:latin typeface="LMMono10"/>
              </a:rPr>
              <a:t> </a:t>
            </a:r>
          </a:p>
          <a:p>
            <a:pPr marL="0" indent="0">
              <a:buNone/>
            </a:pPr>
            <a:endParaRPr lang="en-US" sz="1600" dirty="0" smtClean="0">
              <a:latin typeface="LMMono10"/>
            </a:endParaRPr>
          </a:p>
          <a:p>
            <a:pPr marL="0" indent="0">
              <a:buNone/>
            </a:pPr>
            <a:r>
              <a:rPr lang="en-US" sz="1600" dirty="0">
                <a:latin typeface="LMMono10"/>
              </a:rPr>
              <a:t>gr &lt;-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values2graphics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 err="1">
                <a:latin typeface="LMMono10"/>
              </a:rPr>
              <a:t>role_attributes</a:t>
            </a:r>
            <a:r>
              <a:rPr lang="en-US" sz="1600" dirty="0">
                <a:latin typeface="LMMono10"/>
              </a:rPr>
              <a:t>[[1]]) </a:t>
            </a:r>
            <a:endParaRPr lang="en-US" sz="1600" dirty="0"/>
          </a:p>
          <a:p>
            <a:pPr marL="0" indent="0">
              <a:buNone/>
            </a:pPr>
            <a:endParaRPr lang="en-US" sz="1600" b="1" dirty="0" smtClean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214987"/>
                </a:solidFill>
                <a:latin typeface="LMMonoLt10"/>
              </a:rPr>
              <a:t>plot</a:t>
            </a:r>
            <a:r>
              <a:rPr lang="en-US" sz="1600" dirty="0" smtClean="0">
                <a:latin typeface="LMMono10"/>
              </a:rPr>
              <a:t>(	net</a:t>
            </a:r>
            <a:r>
              <a:rPr lang="en-US" sz="1600" dirty="0">
                <a:latin typeface="LMMono10"/>
              </a:rPr>
              <a:t>, </a:t>
            </a:r>
            <a:endParaRPr lang="en-US" sz="1600" dirty="0" smtClean="0">
              <a:latin typeface="LMMono1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layout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>
                <a:latin typeface="LMMono10"/>
              </a:rPr>
              <a:t>l</a:t>
            </a:r>
            <a:r>
              <a:rPr lang="en-US" sz="1600" dirty="0" smtClean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grid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2</a:t>
            </a:r>
            <a:r>
              <a:rPr lang="en-US" sz="1600" dirty="0">
                <a:latin typeface="LMMono10"/>
              </a:rPr>
              <a:t>,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en-US" sz="1600" dirty="0">
                <a:latin typeface="LMMono10"/>
              </a:rPr>
              <a:t>), </a:t>
            </a:r>
            <a:endParaRPr lang="en-US" sz="1600" dirty="0" smtClean="0">
              <a:latin typeface="LMMono1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vertex.labels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""</a:t>
            </a:r>
            <a:r>
              <a:rPr lang="en-US" sz="1600" dirty="0">
                <a:latin typeface="LMMono10"/>
              </a:rPr>
              <a:t>, </a:t>
            </a:r>
            <a:endParaRPr lang="en-US" sz="1600" dirty="0" smtClean="0">
              <a:latin typeface="LMMono10"/>
            </a:endParaRP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vertex.color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 err="1">
                <a:latin typeface="LMMono10"/>
              </a:rPr>
              <a:t>gr$color</a:t>
            </a:r>
            <a:r>
              <a:rPr lang="en-US" sz="1600" dirty="0">
                <a:latin typeface="LMMono10"/>
              </a:rPr>
              <a:t> </a:t>
            </a:r>
            <a:endParaRPr lang="en-US" sz="1600" dirty="0"/>
          </a:p>
          <a:p>
            <a:pPr marL="0" indent="0">
              <a:buNone/>
            </a:pPr>
            <a:r>
              <a:rPr lang="en-US" sz="1600" dirty="0">
                <a:latin typeface="LMMono10"/>
              </a:rPr>
              <a:t>) </a:t>
            </a:r>
            <a:endParaRPr lang="en-US" sz="1600" dirty="0"/>
          </a:p>
          <a:p>
            <a:pPr marL="0" indent="0">
              <a:buNone/>
            </a:pPr>
            <a:endParaRPr lang="en-US" sz="1600" b="1" dirty="0" smtClean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r>
              <a:rPr lang="en-US" sz="1600" b="1" dirty="0" smtClean="0">
                <a:solidFill>
                  <a:srgbClr val="214987"/>
                </a:solidFill>
                <a:latin typeface="LMMonoLt10"/>
              </a:rPr>
              <a:t>legend</a:t>
            </a:r>
            <a:r>
              <a:rPr lang="en-US" sz="1600" dirty="0" smtClean="0">
                <a:latin typeface="LMMono10"/>
              </a:rPr>
              <a:t>(	</a:t>
            </a:r>
            <a:r>
              <a:rPr lang="en-US" sz="1600" dirty="0" smtClean="0">
                <a:solidFill>
                  <a:srgbClr val="4F9905"/>
                </a:solidFill>
                <a:latin typeface="LMMono10"/>
              </a:rPr>
              <a:t>"</a:t>
            </a:r>
            <a:r>
              <a:rPr lang="en-US" sz="1600" dirty="0" err="1" smtClean="0">
                <a:solidFill>
                  <a:srgbClr val="4F9905"/>
                </a:solidFill>
                <a:latin typeface="LMMono10"/>
              </a:rPr>
              <a:t>bottomright</a:t>
            </a:r>
            <a:r>
              <a:rPr lang="en-US" sz="1600" dirty="0" smtClean="0">
                <a:solidFill>
                  <a:srgbClr val="4F9905"/>
                </a:solidFill>
                <a:latin typeface="LMMono10"/>
              </a:rPr>
              <a:t>”</a:t>
            </a:r>
            <a:r>
              <a:rPr lang="en-US" sz="1600" dirty="0" smtClean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legend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 err="1">
                <a:latin typeface="LMMono10"/>
              </a:rPr>
              <a:t>gr$legend.text</a:t>
            </a:r>
            <a:r>
              <a:rPr lang="en-US" sz="1600" dirty="0">
                <a:latin typeface="LMMono10"/>
              </a:rPr>
              <a:t>, </a:t>
            </a:r>
            <a:endParaRPr lang="en-US" sz="1600" dirty="0"/>
          </a:p>
          <a:p>
            <a:pPr marL="0" indent="0">
              <a:buNone/>
            </a:pP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	col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 err="1">
                <a:latin typeface="LMMono10"/>
              </a:rPr>
              <a:t>gr$legend.col</a:t>
            </a:r>
            <a:r>
              <a:rPr lang="en-US" sz="1600" dirty="0">
                <a:latin typeface="LMMono10"/>
              </a:rPr>
              <a:t>,</a:t>
            </a:r>
            <a:br>
              <a:rPr lang="en-US" sz="1600" dirty="0">
                <a:latin typeface="LMMono10"/>
              </a:rPr>
            </a:br>
            <a:r>
              <a:rPr lang="en-US" sz="1600" dirty="0" smtClean="0">
                <a:latin typeface="LMMono10"/>
              </a:rPr>
              <a:t>	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pt.bg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 err="1">
                <a:latin typeface="LMMono10"/>
              </a:rPr>
              <a:t>gr$legend.col</a:t>
            </a:r>
            <a:r>
              <a:rPr lang="en-US" sz="1600" dirty="0">
                <a:latin typeface="LMMono10"/>
              </a:rPr>
              <a:t>,</a:t>
            </a:r>
            <a:br>
              <a:rPr lang="en-US" sz="1600" dirty="0">
                <a:latin typeface="LMMono10"/>
              </a:rPr>
            </a:br>
            <a:r>
              <a:rPr lang="en-US" sz="1600" dirty="0" smtClean="0">
                <a:latin typeface="LMMono10"/>
              </a:rPr>
              <a:t>	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pch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 err="1">
                <a:latin typeface="LMMono10"/>
              </a:rPr>
              <a:t>gr$legend.pch</a:t>
            </a:r>
            <a:r>
              <a:rPr lang="en-US" sz="1600" dirty="0" smtClean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en-US" sz="1600" dirty="0">
                <a:solidFill>
                  <a:srgbClr val="214987"/>
                </a:solidFill>
                <a:latin typeface="LMMono10"/>
              </a:rPr>
              <a:t>	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bty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>
                <a:solidFill>
                  <a:srgbClr val="4F9905"/>
                </a:solidFill>
                <a:latin typeface="LMMono10"/>
              </a:rPr>
              <a:t>"n"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 err="1" smtClean="0">
                <a:solidFill>
                  <a:srgbClr val="214987"/>
                </a:solidFill>
                <a:latin typeface="LMMono10"/>
              </a:rPr>
              <a:t>pt.cex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 err="1">
                <a:solidFill>
                  <a:srgbClr val="214987"/>
                </a:solidFill>
                <a:latin typeface="LMMono10"/>
              </a:rPr>
              <a:t>cex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 = </a:t>
            </a:r>
            <a:r>
              <a:rPr lang="en-US" sz="1600" dirty="0">
                <a:latin typeface="LMMono10"/>
              </a:rPr>
              <a:t>.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5</a:t>
            </a:r>
            <a:r>
              <a:rPr lang="en-US" sz="1600" dirty="0" smtClean="0">
                <a:latin typeface="LMMono10"/>
              </a:rPr>
              <a:t>,</a:t>
            </a:r>
            <a:r>
              <a:rPr lang="en-US" sz="1600" dirty="0">
                <a:latin typeface="LMMono10"/>
              </a:rPr>
              <a:t> </a:t>
            </a:r>
            <a:r>
              <a:rPr lang="en-US" sz="1600" dirty="0" smtClean="0">
                <a:solidFill>
                  <a:srgbClr val="214987"/>
                </a:solidFill>
                <a:latin typeface="LMMono10"/>
              </a:rPr>
              <a:t>inset </a:t>
            </a:r>
            <a:r>
              <a:rPr lang="en-US" sz="1600" dirty="0">
                <a:solidFill>
                  <a:srgbClr val="214987"/>
                </a:solidFill>
                <a:latin typeface="LMMono10"/>
              </a:rPr>
              <a:t>= </a:t>
            </a:r>
            <a:r>
              <a:rPr lang="en-US" sz="16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0.05</a:t>
            </a:r>
            <a:r>
              <a:rPr lang="en-US" sz="1600" dirty="0">
                <a:latin typeface="LMMono10"/>
              </a:rPr>
              <a:t>, </a:t>
            </a:r>
            <a:r>
              <a:rPr lang="en-US" sz="1600" dirty="0">
                <a:solidFill>
                  <a:srgbClr val="0000CE"/>
                </a:solidFill>
                <a:latin typeface="LMMono10"/>
              </a:rPr>
              <a:t>0.05</a:t>
            </a:r>
            <a:r>
              <a:rPr lang="en-US" sz="1600" dirty="0" smtClean="0">
                <a:latin typeface="LMMono10"/>
              </a:rPr>
              <a:t>)</a:t>
            </a:r>
          </a:p>
          <a:p>
            <a:pPr marL="0" indent="0">
              <a:buNone/>
            </a:pPr>
            <a:r>
              <a:rPr lang="en-US" sz="1600" dirty="0" smtClean="0">
                <a:latin typeface="LMMono10"/>
              </a:rPr>
              <a:t>) </a:t>
            </a:r>
            <a:endParaRPr lang="en-US" sz="1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9859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87" y="1628800"/>
            <a:ext cx="9081226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45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groups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8" y="1628800"/>
            <a:ext cx="905578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33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Layer </a:t>
            </a:r>
            <a:r>
              <a:rPr lang="en-US" dirty="0"/>
              <a:t>comparison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81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 statistics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B60EBB2-F829-47BC-854F-9A0A277D616D}"/>
              </a:ext>
            </a:extLst>
          </p:cNvPr>
          <p:cNvSpPr txBox="1"/>
          <p:nvPr/>
        </p:nvSpPr>
        <p:spPr>
          <a:xfrm>
            <a:off x="540544" y="1956472"/>
            <a:ext cx="6812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Layers can be converted (individually or in groups) into </a:t>
            </a:r>
            <a:r>
              <a:rPr lang="en-US" dirty="0" err="1">
                <a:solidFill>
                  <a:srgbClr val="000000"/>
                </a:solidFill>
                <a:latin typeface="Arial"/>
                <a:ea typeface="ＭＳ Ｐゴシック"/>
              </a:rPr>
              <a:t>igraph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networks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and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analyzed independently of each others.</a:t>
            </a:r>
          </a:p>
          <a:p>
            <a:r>
              <a:rPr lang="en-US" b="1" dirty="0" smtClean="0">
                <a:solidFill>
                  <a:srgbClr val="002060"/>
                </a:solidFill>
                <a:latin typeface="Arial"/>
                <a:ea typeface="ＭＳ Ｐゴシック"/>
              </a:rPr>
              <a:t>summary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() provides a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comparison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of all the layers in 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an undirected </a:t>
            </a:r>
            <a:r>
              <a:rPr lang="en-US" dirty="0">
                <a:solidFill>
                  <a:srgbClr val="000000"/>
                </a:solidFill>
                <a:latin typeface="Arial"/>
                <a:ea typeface="ＭＳ Ｐゴシック"/>
              </a:rPr>
              <a:t>multilayer network</a:t>
            </a: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</a:p>
          <a:p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endParaRPr lang="en-US" dirty="0" smtClean="0">
              <a:solidFill>
                <a:srgbClr val="000000"/>
              </a:solidFill>
              <a:latin typeface="Arial"/>
              <a:ea typeface="ＭＳ Ｐゴシック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Before you execute summary():</a:t>
            </a:r>
          </a:p>
          <a:p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342900" indent="-34290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What is the layer with highest density?</a:t>
            </a:r>
          </a:p>
          <a:p>
            <a:pPr marL="342900" indent="-342900">
              <a:buFontTx/>
              <a:buAutoNum type="arabicParenR"/>
            </a:pPr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  <a:p>
            <a:pPr marL="342900" indent="-342900">
              <a:buFontTx/>
              <a:buAutoNum type="arabicParenR"/>
            </a:pPr>
            <a:r>
              <a:rPr lang="en-US" dirty="0" smtClean="0">
                <a:solidFill>
                  <a:srgbClr val="000000"/>
                </a:solidFill>
                <a:latin typeface="Arial"/>
                <a:ea typeface="ＭＳ Ｐゴシック"/>
              </a:rPr>
              <a:t>What is the layer with highest clustering coefficient?</a:t>
            </a:r>
            <a:endParaRPr lang="en-US" dirty="0">
              <a:solidFill>
                <a:srgbClr val="000000"/>
              </a:solidFill>
              <a:latin typeface="Arial"/>
              <a:ea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35590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statistics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036159FC-9E93-4AE1-A473-0D90A81C4D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0119462"/>
              </p:ext>
            </p:extLst>
          </p:nvPr>
        </p:nvGraphicFramePr>
        <p:xfrm>
          <a:off x="540544" y="2849344"/>
          <a:ext cx="8062912" cy="25958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3144">
                  <a:extLst>
                    <a:ext uri="{9D8B030D-6E8A-4147-A177-3AD203B41FA5}">
                      <a16:colId xmlns="" xmlns:a16="http://schemas.microsoft.com/office/drawing/2014/main" val="3421043316"/>
                    </a:ext>
                  </a:extLst>
                </a:gridCol>
                <a:gridCol w="792584">
                  <a:extLst>
                    <a:ext uri="{9D8B030D-6E8A-4147-A177-3AD203B41FA5}">
                      <a16:colId xmlns="" xmlns:a16="http://schemas.microsoft.com/office/drawing/2014/main" val="1572795820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3122282346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3639320328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2502217029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2181021316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3568420612"/>
                    </a:ext>
                  </a:extLst>
                </a:gridCol>
                <a:gridCol w="1007864">
                  <a:extLst>
                    <a:ext uri="{9D8B030D-6E8A-4147-A177-3AD203B41FA5}">
                      <a16:colId xmlns="" xmlns:a16="http://schemas.microsoft.com/office/drawing/2014/main" val="2812093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Apl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Dia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247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903612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47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903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93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30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.34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8114288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39552" y="2348880"/>
            <a:ext cx="14289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summary</a:t>
            </a:r>
            <a:r>
              <a:rPr lang="en-US" dirty="0"/>
              <a:t> ()</a:t>
            </a:r>
          </a:p>
        </p:txBody>
      </p:sp>
    </p:spTree>
    <p:extLst>
      <p:ext uri="{BB962C8B-B14F-4D97-AF65-F5344CB8AC3E}">
        <p14:creationId xmlns:p14="http://schemas.microsoft.com/office/powerpoint/2010/main" val="132210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 networks</a:t>
            </a:r>
            <a:br>
              <a:rPr lang="en-US" dirty="0" smtClean="0"/>
            </a:br>
            <a:r>
              <a:rPr lang="en-US" i="1" dirty="0" smtClean="0"/>
              <a:t>as multilayer networks</a:t>
            </a:r>
            <a:endParaRPr lang="en-US" i="1" dirty="0"/>
          </a:p>
        </p:txBody>
      </p:sp>
      <p:sp>
        <p:nvSpPr>
          <p:cNvPr id="4" name="Ovale 21"/>
          <p:cNvSpPr/>
          <p:nvPr/>
        </p:nvSpPr>
        <p:spPr>
          <a:xfrm>
            <a:off x="613427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e 25"/>
          <p:cNvSpPr/>
          <p:nvPr/>
        </p:nvSpPr>
        <p:spPr>
          <a:xfrm>
            <a:off x="994427" y="31786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ttore 1 27"/>
          <p:cNvCxnSpPr>
            <a:stCxn id="4" idx="5"/>
            <a:endCxn id="5" idx="2"/>
          </p:cNvCxnSpPr>
          <p:nvPr/>
        </p:nvCxnSpPr>
        <p:spPr>
          <a:xfrm rot="16200000" flipH="1">
            <a:off x="827599" y="3126168"/>
            <a:ext cx="147778" cy="1858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Ovale 33"/>
          <p:cNvSpPr/>
          <p:nvPr/>
        </p:nvSpPr>
        <p:spPr>
          <a:xfrm>
            <a:off x="613427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e 36"/>
          <p:cNvSpPr/>
          <p:nvPr/>
        </p:nvSpPr>
        <p:spPr>
          <a:xfrm>
            <a:off x="1146827" y="5353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stCxn id="7" idx="0"/>
            <a:endCxn id="4" idx="4"/>
          </p:cNvCxnSpPr>
          <p:nvPr/>
        </p:nvCxnSpPr>
        <p:spPr>
          <a:xfrm flipV="1">
            <a:off x="727727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Ovale 23"/>
          <p:cNvSpPr/>
          <p:nvPr/>
        </p:nvSpPr>
        <p:spPr>
          <a:xfrm>
            <a:off x="1223027" y="24928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Connettore 1 28"/>
          <p:cNvCxnSpPr>
            <a:stCxn id="10" idx="4"/>
            <a:endCxn id="5" idx="0"/>
          </p:cNvCxnSpPr>
          <p:nvPr/>
        </p:nvCxnSpPr>
        <p:spPr>
          <a:xfrm rot="5400000">
            <a:off x="994427" y="28357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Ovale 37"/>
          <p:cNvSpPr/>
          <p:nvPr/>
        </p:nvSpPr>
        <p:spPr>
          <a:xfrm>
            <a:off x="1223027" y="4210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Connettore 1 47"/>
          <p:cNvCxnSpPr>
            <a:stCxn id="25" idx="3"/>
            <a:endCxn id="34" idx="2"/>
          </p:cNvCxnSpPr>
          <p:nvPr/>
        </p:nvCxnSpPr>
        <p:spPr>
          <a:xfrm flipH="1">
            <a:off x="994427" y="4862492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Connector 13"/>
          <p:cNvCxnSpPr>
            <a:stCxn id="34" idx="0"/>
            <a:endCxn id="5" idx="4"/>
          </p:cNvCxnSpPr>
          <p:nvPr/>
        </p:nvCxnSpPr>
        <p:spPr>
          <a:xfrm flipV="1">
            <a:off x="1108727" y="34072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Ovale 40"/>
          <p:cNvSpPr/>
          <p:nvPr/>
        </p:nvSpPr>
        <p:spPr>
          <a:xfrm>
            <a:off x="1756427" y="5200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1 42"/>
          <p:cNvCxnSpPr>
            <a:stCxn id="25" idx="5"/>
            <a:endCxn id="15" idx="1"/>
          </p:cNvCxnSpPr>
          <p:nvPr/>
        </p:nvCxnSpPr>
        <p:spPr>
          <a:xfrm>
            <a:off x="1646749" y="4862492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onnettore 1 46"/>
          <p:cNvCxnSpPr>
            <a:stCxn id="8" idx="6"/>
            <a:endCxn id="15" idx="2"/>
          </p:cNvCxnSpPr>
          <p:nvPr/>
        </p:nvCxnSpPr>
        <p:spPr>
          <a:xfrm flipV="1">
            <a:off x="1375427" y="5315070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Connector 17"/>
          <p:cNvCxnSpPr>
            <a:stCxn id="15" idx="0"/>
            <a:endCxn id="21" idx="4"/>
          </p:cNvCxnSpPr>
          <p:nvPr/>
        </p:nvCxnSpPr>
        <p:spPr>
          <a:xfrm flipV="1">
            <a:off x="1870727" y="3712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Connettore 1 32"/>
          <p:cNvCxnSpPr>
            <a:stCxn id="20" idx="1"/>
            <a:endCxn id="21" idx="1"/>
          </p:cNvCxnSpPr>
          <p:nvPr/>
        </p:nvCxnSpPr>
        <p:spPr>
          <a:xfrm>
            <a:off x="1485105" y="2983574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Ovale 22"/>
          <p:cNvSpPr/>
          <p:nvPr/>
        </p:nvSpPr>
        <p:spPr>
          <a:xfrm>
            <a:off x="1451627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e 26"/>
          <p:cNvSpPr/>
          <p:nvPr/>
        </p:nvSpPr>
        <p:spPr>
          <a:xfrm>
            <a:off x="1756427" y="3483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ttore 1 29"/>
          <p:cNvCxnSpPr>
            <a:stCxn id="10" idx="6"/>
            <a:endCxn id="29" idx="2"/>
          </p:cNvCxnSpPr>
          <p:nvPr/>
        </p:nvCxnSpPr>
        <p:spPr>
          <a:xfrm>
            <a:off x="1451627" y="26071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Connettore 1 30"/>
          <p:cNvCxnSpPr>
            <a:stCxn id="20" idx="7"/>
            <a:endCxn id="29" idx="2"/>
          </p:cNvCxnSpPr>
          <p:nvPr/>
        </p:nvCxnSpPr>
        <p:spPr>
          <a:xfrm rot="5400000" flipH="1" flipV="1">
            <a:off x="1703899" y="2778646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" name="Connettore 1 31"/>
          <p:cNvCxnSpPr>
            <a:stCxn id="10" idx="5"/>
            <a:endCxn id="20" idx="1"/>
          </p:cNvCxnSpPr>
          <p:nvPr/>
        </p:nvCxnSpPr>
        <p:spPr>
          <a:xfrm rot="16200000" flipH="1">
            <a:off x="1303849" y="2802318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Ovale 35"/>
          <p:cNvSpPr/>
          <p:nvPr/>
        </p:nvSpPr>
        <p:spPr>
          <a:xfrm>
            <a:off x="1451627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Connettore 1 45"/>
          <p:cNvCxnSpPr>
            <a:stCxn id="12" idx="5"/>
            <a:endCxn id="25" idx="1"/>
          </p:cNvCxnSpPr>
          <p:nvPr/>
        </p:nvCxnSpPr>
        <p:spPr>
          <a:xfrm rot="16200000" flipH="1">
            <a:off x="1303849" y="4519592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Connector 26"/>
          <p:cNvCxnSpPr>
            <a:stCxn id="12" idx="0"/>
            <a:endCxn id="10" idx="4"/>
          </p:cNvCxnSpPr>
          <p:nvPr/>
        </p:nvCxnSpPr>
        <p:spPr>
          <a:xfrm flipV="1">
            <a:off x="1337327" y="27214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Connector 27"/>
          <p:cNvCxnSpPr>
            <a:stCxn id="25" idx="0"/>
            <a:endCxn id="20" idx="4"/>
          </p:cNvCxnSpPr>
          <p:nvPr/>
        </p:nvCxnSpPr>
        <p:spPr>
          <a:xfrm flipV="1">
            <a:off x="1565927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Ovale 24"/>
          <p:cNvSpPr/>
          <p:nvPr/>
        </p:nvSpPr>
        <p:spPr>
          <a:xfrm>
            <a:off x="1908827" y="2721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e 38"/>
          <p:cNvSpPr/>
          <p:nvPr/>
        </p:nvSpPr>
        <p:spPr>
          <a:xfrm>
            <a:off x="1908827" y="4438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>
            <a:stCxn id="30" idx="0"/>
            <a:endCxn id="29" idx="4"/>
          </p:cNvCxnSpPr>
          <p:nvPr/>
        </p:nvCxnSpPr>
        <p:spPr>
          <a:xfrm flipV="1">
            <a:off x="2023127" y="2950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Connettore 1 43"/>
          <p:cNvCxnSpPr>
            <a:stCxn id="12" idx="6"/>
            <a:endCxn id="30" idx="2"/>
          </p:cNvCxnSpPr>
          <p:nvPr/>
        </p:nvCxnSpPr>
        <p:spPr>
          <a:xfrm>
            <a:off x="1451627" y="4324470"/>
            <a:ext cx="457200" cy="2286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ttore 1 44"/>
          <p:cNvCxnSpPr>
            <a:stCxn id="25" idx="7"/>
            <a:endCxn id="30" idx="2"/>
          </p:cNvCxnSpPr>
          <p:nvPr/>
        </p:nvCxnSpPr>
        <p:spPr>
          <a:xfrm rot="5400000" flipH="1" flipV="1">
            <a:off x="1703899" y="4495920"/>
            <a:ext cx="147778" cy="2620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Ovale 39"/>
          <p:cNvSpPr/>
          <p:nvPr/>
        </p:nvSpPr>
        <p:spPr>
          <a:xfrm>
            <a:off x="994427" y="48959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325395" y="3933056"/>
            <a:ext cx="2160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7" name="TextBox 36"/>
          <p:cNvSpPr txBox="1"/>
          <p:nvPr/>
        </p:nvSpPr>
        <p:spPr>
          <a:xfrm>
            <a:off x="2125595" y="2636912"/>
            <a:ext cx="82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vertex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549531" y="2348880"/>
            <a:ext cx="69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</a:t>
            </a:r>
            <a:endParaRPr lang="en-US" dirty="0"/>
          </a:p>
        </p:txBody>
      </p:sp>
      <p:sp>
        <p:nvSpPr>
          <p:cNvPr id="39" name="Left Brace 38"/>
          <p:cNvSpPr/>
          <p:nvPr/>
        </p:nvSpPr>
        <p:spPr bwMode="auto">
          <a:xfrm flipH="1">
            <a:off x="2989691" y="2492896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0" name="Left Brace 39"/>
          <p:cNvSpPr/>
          <p:nvPr/>
        </p:nvSpPr>
        <p:spPr bwMode="auto">
          <a:xfrm flipH="1">
            <a:off x="2989691" y="4005064"/>
            <a:ext cx="360040" cy="1440160"/>
          </a:xfrm>
          <a:prstGeom prst="leftBrac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141819" y="3717032"/>
            <a:ext cx="2635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Two edge types (layers)</a:t>
            </a:r>
            <a:endParaRPr lang="en-US" dirty="0"/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 bwMode="auto">
          <a:xfrm>
            <a:off x="3421739" y="3212976"/>
            <a:ext cx="720080" cy="68872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Straight Arrow Connector 43"/>
          <p:cNvCxnSpPr/>
          <p:nvPr/>
        </p:nvCxnSpPr>
        <p:spPr bwMode="auto">
          <a:xfrm flipV="1">
            <a:off x="3421739" y="4005064"/>
            <a:ext cx="720080" cy="7200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9" name="TextBox 48"/>
          <p:cNvSpPr txBox="1"/>
          <p:nvPr/>
        </p:nvSpPr>
        <p:spPr>
          <a:xfrm>
            <a:off x="2917683" y="1628800"/>
            <a:ext cx="1198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One actor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 bwMode="auto">
          <a:xfrm flipH="1">
            <a:off x="2197603" y="2060848"/>
            <a:ext cx="864096" cy="23762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Straight Arrow Connector 50"/>
          <p:cNvCxnSpPr/>
          <p:nvPr/>
        </p:nvCxnSpPr>
        <p:spPr bwMode="auto">
          <a:xfrm flipH="1">
            <a:off x="2197603" y="2060848"/>
            <a:ext cx="864096" cy="6480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72832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 animBg="1"/>
      <p:bldP spid="40" grpId="0" animBg="1"/>
      <p:bldP spid="41" grpId="0"/>
      <p:bldP spid="4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7384"/>
            <a:ext cx="9247956" cy="6165304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6119336"/>
            <a:ext cx="92525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d &lt;- </a:t>
            </a:r>
            <a:r>
              <a:rPr lang="en-US" sz="2000" b="1" dirty="0" err="1" smtClean="0">
                <a:solidFill>
                  <a:srgbClr val="214887"/>
                </a:solidFill>
              </a:rPr>
              <a:t>degree_ml</a:t>
            </a:r>
            <a:r>
              <a:rPr lang="en-US" sz="2000" dirty="0"/>
              <a:t>(net, layers = </a:t>
            </a:r>
            <a:r>
              <a:rPr lang="en-US" sz="2000" dirty="0" smtClean="0"/>
              <a:t>&lt;</a:t>
            </a:r>
            <a:r>
              <a:rPr lang="en-US" sz="2000" dirty="0" err="1" smtClean="0"/>
              <a:t>layername</a:t>
            </a:r>
            <a:r>
              <a:rPr lang="en-US" sz="2000" dirty="0" smtClean="0"/>
              <a:t>&gt;)</a:t>
            </a:r>
            <a:endParaRPr lang="en-US" sz="2000" dirty="0"/>
          </a:p>
          <a:p>
            <a:r>
              <a:rPr lang="en-US" sz="2000" dirty="0" err="1" smtClean="0"/>
              <a:t>hist</a:t>
            </a:r>
            <a:r>
              <a:rPr lang="en-US" sz="2000" dirty="0"/>
              <a:t>(d, breaks = max(d, </a:t>
            </a:r>
            <a:r>
              <a:rPr lang="en-US" sz="2000" dirty="0" err="1"/>
              <a:t>na.rm</a:t>
            </a:r>
            <a:r>
              <a:rPr lang="en-US" sz="2000" dirty="0"/>
              <a:t> = TRUE), main</a:t>
            </a:r>
            <a:r>
              <a:rPr lang="en-US" sz="2000" dirty="0" smtClean="0"/>
              <a:t>=</a:t>
            </a:r>
            <a:r>
              <a:rPr lang="en-US" sz="2000" dirty="0"/>
              <a:t>&lt;</a:t>
            </a:r>
            <a:r>
              <a:rPr lang="en-US" sz="2000" dirty="0" err="1"/>
              <a:t>layername</a:t>
            </a:r>
            <a:r>
              <a:rPr lang="en-US" sz="2000" dirty="0" smtClean="0"/>
              <a:t>&gt;, </a:t>
            </a:r>
            <a:r>
              <a:rPr lang="en-US" sz="2000" dirty="0" err="1" smtClean="0"/>
              <a:t>xlab</a:t>
            </a:r>
            <a:r>
              <a:rPr lang="en-US" sz="2000" dirty="0"/>
              <a:t>="degree")</a:t>
            </a:r>
          </a:p>
        </p:txBody>
      </p:sp>
    </p:spTree>
    <p:extLst>
      <p:ext uri="{BB962C8B-B14F-4D97-AF65-F5344CB8AC3E}">
        <p14:creationId xmlns:p14="http://schemas.microsoft.com/office/powerpoint/2010/main" val="31598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 measures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B5BE6A5A-530F-42DF-8617-D9DD3BD36D3B}"/>
              </a:ext>
            </a:extLst>
          </p:cNvPr>
          <p:cNvSpPr/>
          <p:nvPr/>
        </p:nvSpPr>
        <p:spPr>
          <a:xfrm>
            <a:off x="581281" y="1556792"/>
            <a:ext cx="81671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b="1" dirty="0">
                <a:solidFill>
                  <a:schemeClr val="accent2"/>
                </a:solidFill>
              </a:rPr>
              <a:t> </a:t>
            </a:r>
            <a:r>
              <a:rPr lang="en-US" b="1" dirty="0"/>
              <a:t>() </a:t>
            </a:r>
            <a:r>
              <a:rPr lang="en-US" dirty="0"/>
              <a:t>can be used to compute various types of multilayer specific comparisons (e.g. the presence of the same actor on multiple layers).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dirty="0"/>
              <a:t>(net, method="</a:t>
            </a:r>
            <a:r>
              <a:rPr lang="en-US" dirty="0" err="1"/>
              <a:t>jaccard.actors</a:t>
            </a:r>
            <a:r>
              <a:rPr lang="en-US" dirty="0"/>
              <a:t>")</a:t>
            </a:r>
          </a:p>
          <a:p>
            <a:endParaRPr lang="sv-SE" dirty="0">
              <a:solidFill>
                <a:schemeClr val="accent2"/>
              </a:solidFill>
            </a:endParaRP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="" xmlns:a16="http://schemas.microsoft.com/office/drawing/2014/main" id="{6935925F-3FEC-4196-852C-3E01B85169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607190"/>
              </p:ext>
            </p:extLst>
          </p:nvPr>
        </p:nvGraphicFramePr>
        <p:xfrm>
          <a:off x="687226" y="2864943"/>
          <a:ext cx="6333046" cy="222504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8348">
                  <a:extLst>
                    <a:ext uri="{9D8B030D-6E8A-4147-A177-3AD203B41FA5}">
                      <a16:colId xmlns="" xmlns:a16="http://schemas.microsoft.com/office/drawing/2014/main" val="3421043316"/>
                    </a:ext>
                  </a:extLst>
                </a:gridCol>
                <a:gridCol w="1132666">
                  <a:extLst>
                    <a:ext uri="{9D8B030D-6E8A-4147-A177-3AD203B41FA5}">
                      <a16:colId xmlns="" xmlns:a16="http://schemas.microsoft.com/office/drawing/2014/main" val="1572795820"/>
                    </a:ext>
                  </a:extLst>
                </a:gridCol>
                <a:gridCol w="1055508">
                  <a:extLst>
                    <a:ext uri="{9D8B030D-6E8A-4147-A177-3AD203B41FA5}">
                      <a16:colId xmlns="" xmlns:a16="http://schemas.microsoft.com/office/drawing/2014/main" val="3122282346"/>
                    </a:ext>
                  </a:extLst>
                </a:gridCol>
                <a:gridCol w="1055508">
                  <a:extLst>
                    <a:ext uri="{9D8B030D-6E8A-4147-A177-3AD203B41FA5}">
                      <a16:colId xmlns="" xmlns:a16="http://schemas.microsoft.com/office/drawing/2014/main" val="3639320328"/>
                    </a:ext>
                  </a:extLst>
                </a:gridCol>
                <a:gridCol w="1055508">
                  <a:extLst>
                    <a:ext uri="{9D8B030D-6E8A-4147-A177-3AD203B41FA5}">
                      <a16:colId xmlns="" xmlns:a16="http://schemas.microsoft.com/office/drawing/2014/main" val="2502217029"/>
                    </a:ext>
                  </a:extLst>
                </a:gridCol>
                <a:gridCol w="1055508">
                  <a:extLst>
                    <a:ext uri="{9D8B030D-6E8A-4147-A177-3AD203B41FA5}">
                      <a16:colId xmlns="" xmlns:a16="http://schemas.microsoft.com/office/drawing/2014/main" val="2181021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Coauthor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72474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Facebook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647144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Lunch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90353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Leisure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23933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Work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.42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7030334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dirty="0"/>
                        <a:t>Coauthor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811428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925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layer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will compute the following layer comparisons:</a:t>
            </a:r>
          </a:p>
          <a:p>
            <a:r>
              <a:rPr lang="en-US" dirty="0" err="1" smtClean="0"/>
              <a:t>jaccard.actors</a:t>
            </a:r>
            <a:endParaRPr lang="en-US" dirty="0"/>
          </a:p>
          <a:p>
            <a:pPr lvl="1"/>
            <a:r>
              <a:rPr lang="en-US" dirty="0" smtClean="0"/>
              <a:t>Higher if many actors are common.</a:t>
            </a:r>
          </a:p>
          <a:p>
            <a:r>
              <a:rPr lang="en-US" dirty="0" err="1" smtClean="0"/>
              <a:t>pearson.degree</a:t>
            </a:r>
            <a:endParaRPr lang="en-US" dirty="0" smtClean="0"/>
          </a:p>
          <a:p>
            <a:pPr lvl="1"/>
            <a:r>
              <a:rPr lang="en-US" dirty="0" smtClean="0"/>
              <a:t>Higher if actors have high (resp., low) degree in both layers (“popular” actors are popular in both).</a:t>
            </a:r>
          </a:p>
          <a:p>
            <a:r>
              <a:rPr lang="en-US" dirty="0" err="1" smtClean="0"/>
              <a:t>jaccard.edges</a:t>
            </a:r>
            <a:endParaRPr lang="en-US" dirty="0" smtClean="0"/>
          </a:p>
          <a:p>
            <a:pPr lvl="1"/>
            <a:r>
              <a:rPr lang="en-US" dirty="0" smtClean="0"/>
              <a:t>Higher if actors are connected to the same individuals in both layers.</a:t>
            </a:r>
            <a:endParaRPr lang="en-US" dirty="0"/>
          </a:p>
          <a:p>
            <a:r>
              <a:rPr lang="en-US" dirty="0" err="1" smtClean="0"/>
              <a:t>coverage.edges</a:t>
            </a:r>
            <a:endParaRPr lang="en-US" dirty="0" smtClean="0"/>
          </a:p>
          <a:p>
            <a:pPr lvl="1"/>
            <a:r>
              <a:rPr lang="en-US" dirty="0" smtClean="0"/>
              <a:t>Percentage of edges in one layer that are also present in the other.</a:t>
            </a:r>
          </a:p>
        </p:txBody>
      </p:sp>
    </p:spTree>
    <p:extLst>
      <p:ext uri="{BB962C8B-B14F-4D97-AF65-F5344CB8AC3E}">
        <p14:creationId xmlns:p14="http://schemas.microsoft.com/office/powerpoint/2010/main" val="3519418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Task: layer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accent2"/>
                </a:solidFill>
              </a:rPr>
              <a:t>layer_comparison_ml</a:t>
            </a:r>
            <a:r>
              <a:rPr lang="en-US" dirty="0"/>
              <a:t>(net, method=“XXXXX”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pearson.degree</a:t>
            </a:r>
            <a:endParaRPr lang="en-US" dirty="0" smtClean="0"/>
          </a:p>
          <a:p>
            <a:pPr lvl="1"/>
            <a:r>
              <a:rPr lang="en-US" dirty="0" smtClean="0"/>
              <a:t>Which pair of layers has the highest </a:t>
            </a:r>
            <a:r>
              <a:rPr lang="en-US" dirty="0"/>
              <a:t>value?</a:t>
            </a:r>
          </a:p>
          <a:p>
            <a:pPr lvl="1"/>
            <a:r>
              <a:rPr lang="en-US" dirty="0"/>
              <a:t>Which pair of layers </a:t>
            </a:r>
            <a:r>
              <a:rPr lang="en-US" dirty="0" smtClean="0"/>
              <a:t>has the lowest value?</a:t>
            </a:r>
            <a:endParaRPr lang="en-US" dirty="0"/>
          </a:p>
          <a:p>
            <a:pPr lvl="1"/>
            <a:r>
              <a:rPr lang="en-US" dirty="0" smtClean="0"/>
              <a:t>Is the lowest value negative?</a:t>
            </a:r>
          </a:p>
          <a:p>
            <a:r>
              <a:rPr lang="en-US" dirty="0" err="1" smtClean="0"/>
              <a:t>coverage.edges</a:t>
            </a:r>
            <a:endParaRPr lang="en-US" dirty="0" smtClean="0"/>
          </a:p>
          <a:p>
            <a:pPr lvl="1"/>
            <a:r>
              <a:rPr lang="en-US" dirty="0"/>
              <a:t>Which pair of layers has the highest value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What highest value do you expect?</a:t>
            </a:r>
          </a:p>
        </p:txBody>
      </p:sp>
    </p:spTree>
    <p:extLst>
      <p:ext uri="{BB962C8B-B14F-4D97-AF65-F5344CB8AC3E}">
        <p14:creationId xmlns:p14="http://schemas.microsoft.com/office/powerpoint/2010/main" val="220484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Pearson degree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74376"/>
            <a:ext cx="7859159" cy="278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16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Coverage edges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348880"/>
            <a:ext cx="805863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283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Actor </a:t>
            </a:r>
            <a:r>
              <a:rPr lang="en-US" dirty="0"/>
              <a:t>analysis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45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Degree of a vertex: number of adjacent </a:t>
            </a:r>
            <a:r>
              <a:rPr lang="en-US" dirty="0" smtClean="0"/>
              <a:t>edges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07295"/>
            <a:ext cx="6992776" cy="27363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59832" y="469552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99992" y="4119463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9752" y="404745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835696" y="476753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03848" y="325536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2160" y="5055567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56323" y="2751311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524328" y="332737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440299" y="3327375"/>
            <a:ext cx="355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pic>
        <p:nvPicPr>
          <p:cNvPr id="16" name="Picture 15" descr="Rplot02.pn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528" y="3933056"/>
            <a:ext cx="3168352" cy="231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buNone/>
            </a:pPr>
            <a:r>
              <a:rPr lang="en"/>
              <a:t>Degree and neighborhood</a:t>
            </a:r>
          </a:p>
        </p:txBody>
      </p:sp>
      <p:sp>
        <p:nvSpPr>
          <p:cNvPr id="301" name="Shape 301"/>
          <p:cNvSpPr/>
          <p:nvPr/>
        </p:nvSpPr>
        <p:spPr>
          <a:xfrm>
            <a:off x="467544" y="2031530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02" name="Shape 302"/>
          <p:cNvSpPr/>
          <p:nvPr/>
        </p:nvSpPr>
        <p:spPr>
          <a:xfrm>
            <a:off x="5652193" y="2031530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03" name="Shape 303"/>
          <p:cNvSpPr txBox="1"/>
          <p:nvPr/>
        </p:nvSpPr>
        <p:spPr>
          <a:xfrm>
            <a:off x="2450414" y="203153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/>
              <a:t>Degree: 3</a:t>
            </a:r>
          </a:p>
          <a:p>
            <a:pPr lvl="0" algn="r" rtl="0">
              <a:buNone/>
            </a:pPr>
            <a:r>
              <a:rPr lang="en" sz="1800"/>
              <a:t>Central</a:t>
            </a:r>
          </a:p>
        </p:txBody>
      </p:sp>
      <p:sp>
        <p:nvSpPr>
          <p:cNvPr id="304" name="Shape 304"/>
          <p:cNvSpPr txBox="1"/>
          <p:nvPr/>
        </p:nvSpPr>
        <p:spPr>
          <a:xfrm>
            <a:off x="2450414" y="31656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/>
              <a:t>Degree: 3</a:t>
            </a:r>
          </a:p>
          <a:p>
            <a:pPr lvl="0" algn="r" rtl="0">
              <a:buNone/>
            </a:pPr>
            <a:r>
              <a:rPr lang="en" sz="1800"/>
              <a:t>Central</a:t>
            </a:r>
          </a:p>
        </p:txBody>
      </p:sp>
      <p:sp>
        <p:nvSpPr>
          <p:cNvPr id="305" name="Shape 305"/>
          <p:cNvSpPr txBox="1"/>
          <p:nvPr/>
        </p:nvSpPr>
        <p:spPr>
          <a:xfrm>
            <a:off x="4545114" y="203153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Degree: 2</a:t>
            </a:r>
          </a:p>
          <a:p>
            <a:pPr lvl="0" rtl="0">
              <a:buNone/>
            </a:pPr>
            <a:r>
              <a:rPr lang="en" sz="1800"/>
              <a:t>Peripheral</a:t>
            </a:r>
          </a:p>
        </p:txBody>
      </p:sp>
      <p:sp>
        <p:nvSpPr>
          <p:cNvPr id="306" name="Shape 306"/>
          <p:cNvSpPr txBox="1"/>
          <p:nvPr/>
        </p:nvSpPr>
        <p:spPr>
          <a:xfrm>
            <a:off x="4545114" y="3150505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Degree: 2</a:t>
            </a:r>
          </a:p>
          <a:p>
            <a:pPr lvl="0" rtl="0">
              <a:buNone/>
            </a:pPr>
            <a:r>
              <a:rPr lang="en" sz="1800"/>
              <a:t>Peripheral</a:t>
            </a:r>
          </a:p>
        </p:txBody>
      </p:sp>
      <p:sp>
        <p:nvSpPr>
          <p:cNvPr id="307" name="Shape 307"/>
          <p:cNvSpPr txBox="1"/>
          <p:nvPr/>
        </p:nvSpPr>
        <p:spPr>
          <a:xfrm>
            <a:off x="1004431" y="43560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dirty="0"/>
              <a:t>Neighbors: 3</a:t>
            </a:r>
          </a:p>
          <a:p>
            <a:pPr lvl="0" algn="ctr" rtl="0">
              <a:buNone/>
            </a:pPr>
            <a:r>
              <a:rPr lang="en" sz="1800" dirty="0"/>
              <a:t>Central</a:t>
            </a:r>
          </a:p>
        </p:txBody>
      </p:sp>
      <p:sp>
        <p:nvSpPr>
          <p:cNvPr id="308" name="Shape 308"/>
          <p:cNvSpPr txBox="1"/>
          <p:nvPr/>
        </p:nvSpPr>
        <p:spPr>
          <a:xfrm>
            <a:off x="6207268" y="4356080"/>
            <a:ext cx="19004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buNone/>
            </a:pPr>
            <a:r>
              <a:rPr lang="en" sz="1800" dirty="0"/>
              <a:t>Neighbors: 4</a:t>
            </a:r>
          </a:p>
          <a:p>
            <a:pPr lvl="0" algn="ctr" rtl="0">
              <a:buNone/>
            </a:pPr>
            <a:r>
              <a:rPr lang="en" sz="1800" dirty="0"/>
              <a:t>Very central</a:t>
            </a:r>
          </a:p>
        </p:txBody>
      </p:sp>
      <p:cxnSp>
        <p:nvCxnSpPr>
          <p:cNvPr id="309" name="Shape 309"/>
          <p:cNvCxnSpPr/>
          <p:nvPr/>
        </p:nvCxnSpPr>
        <p:spPr>
          <a:xfrm flipH="1">
            <a:off x="4427984" y="1844824"/>
            <a:ext cx="23399" cy="338640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/>
          <p:nvPr/>
        </p:nvCxnSpPr>
        <p:spPr>
          <a:xfrm>
            <a:off x="395536" y="4365104"/>
            <a:ext cx="8525328" cy="0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Rectangle 1"/>
          <p:cNvSpPr/>
          <p:nvPr/>
        </p:nvSpPr>
        <p:spPr>
          <a:xfrm>
            <a:off x="539552" y="5445224"/>
            <a:ext cx="295465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 err="1" smtClean="0">
                <a:solidFill>
                  <a:srgbClr val="214987"/>
                </a:solidFill>
                <a:latin typeface="LMMonoLt10"/>
              </a:rPr>
              <a:t>neighborhood_ml</a:t>
            </a:r>
            <a:endParaRPr lang="en-US" sz="2400" b="1" dirty="0" smtClean="0">
              <a:solidFill>
                <a:srgbClr val="214987"/>
              </a:solidFill>
              <a:latin typeface="LMMonoLt10"/>
            </a:endParaRPr>
          </a:p>
          <a:p>
            <a:r>
              <a:rPr lang="en-US" sz="2400" b="1" dirty="0" err="1" smtClean="0">
                <a:solidFill>
                  <a:srgbClr val="214987"/>
                </a:solidFill>
                <a:latin typeface="LMMonoLt10"/>
              </a:rPr>
              <a:t>xneighborhood_ml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7175876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" grpId="0"/>
      <p:bldP spid="308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Task: find 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748464" cy="482453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 smtClean="0">
                <a:latin typeface="LMMonoLt10"/>
              </a:rPr>
              <a:t>n </a:t>
            </a:r>
            <a:r>
              <a:rPr lang="en-US" dirty="0">
                <a:latin typeface="LMMonoLt10"/>
              </a:rPr>
              <a:t>&lt;- 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marL="0" indent="0">
              <a:buNone/>
            </a:pPr>
            <a:endParaRPr lang="en-US" dirty="0" smtClean="0">
              <a:latin typeface="LMMono10"/>
            </a:endParaRPr>
          </a:p>
          <a:p>
            <a:pPr marL="0" indent="0">
              <a:buNone/>
            </a:pPr>
            <a:r>
              <a:rPr lang="en-US" dirty="0" err="1" smtClean="0">
                <a:latin typeface="LMMono10"/>
              </a:rPr>
              <a:t>top_values</a:t>
            </a:r>
            <a:r>
              <a:rPr lang="en-US" dirty="0" smtClean="0">
                <a:latin typeface="LMMono10"/>
              </a:rPr>
              <a:t> </a:t>
            </a:r>
            <a:r>
              <a:rPr lang="en-US" dirty="0">
                <a:latin typeface="LMMono10"/>
              </a:rPr>
              <a:t>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head</a:t>
            </a:r>
            <a:r>
              <a:rPr lang="en-US" dirty="0">
                <a:latin typeface="LMMono10"/>
              </a:rPr>
              <a:t>( n[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 )</a:t>
            </a:r>
          </a:p>
          <a:p>
            <a:pPr marL="0" indent="0">
              <a:buNone/>
            </a:pPr>
            <a:r>
              <a:rPr lang="en-US" dirty="0" err="1">
                <a:latin typeface="LMMono10"/>
              </a:rPr>
              <a:t>top_actors</a:t>
            </a:r>
            <a:r>
              <a:rPr lang="en-US" dirty="0">
                <a:latin typeface="LMMono10"/>
              </a:rPr>
              <a:t> &lt;- 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head</a:t>
            </a:r>
            <a:r>
              <a:rPr lang="en-US" dirty="0">
                <a:latin typeface="LMMono10"/>
              </a:rPr>
              <a:t>(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 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 smtClean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latin typeface="LMMonoLt10"/>
              </a:rPr>
              <a:t>n &lt;- 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xneighborhood_ml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>
                <a:solidFill>
                  <a:srgbClr val="008000"/>
                </a:solidFill>
                <a:latin typeface="LMMonoLt10"/>
              </a:rPr>
              <a:t># You can also pass c("leisure", "work", </a:t>
            </a:r>
            <a:r>
              <a:rPr lang="mr-IN" dirty="0">
                <a:solidFill>
                  <a:srgbClr val="008000"/>
                </a:solidFill>
                <a:latin typeface="LMMonoLt10"/>
              </a:rPr>
              <a:t>…</a:t>
            </a:r>
            <a:r>
              <a:rPr lang="sv-SE" dirty="0">
                <a:solidFill>
                  <a:srgbClr val="008000"/>
                </a:solidFill>
                <a:latin typeface="LMMonoLt10"/>
              </a:rPr>
              <a:t>)</a:t>
            </a:r>
            <a:r>
              <a:rPr lang="en-US" dirty="0">
                <a:solidFill>
                  <a:srgbClr val="008000"/>
                </a:solidFill>
                <a:latin typeface="LMMonoLt10"/>
              </a:rPr>
              <a:t>.</a:t>
            </a:r>
          </a:p>
          <a:p>
            <a:pPr marL="0" indent="0"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d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egree_deviation_ml</a:t>
            </a:r>
            <a:r>
              <a:rPr lang="en-US" dirty="0">
                <a:latin typeface="LMMonoLt10"/>
              </a:rPr>
              <a:t>(net, actors=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"U4"</a:t>
            </a:r>
            <a:r>
              <a:rPr lang="en-US" dirty="0">
                <a:latin typeface="LMMonoLt1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39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Multiplex networks</a:t>
            </a:r>
            <a:br>
              <a:rPr lang="en-US" dirty="0" smtClean="0"/>
            </a:br>
            <a:r>
              <a:rPr lang="en-US" i="1" dirty="0" smtClean="0"/>
              <a:t>as multilayer networks</a:t>
            </a:r>
            <a:endParaRPr lang="en-US" i="1" dirty="0"/>
          </a:p>
        </p:txBody>
      </p:sp>
      <p:sp>
        <p:nvSpPr>
          <p:cNvPr id="4" name="Ovale 21"/>
          <p:cNvSpPr/>
          <p:nvPr/>
        </p:nvSpPr>
        <p:spPr>
          <a:xfrm>
            <a:off x="611560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vale 25"/>
          <p:cNvSpPr/>
          <p:nvPr/>
        </p:nvSpPr>
        <p:spPr>
          <a:xfrm>
            <a:off x="992560" y="31786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6" name="Connettore 1 27"/>
          <p:cNvCxnSpPr>
            <a:stCxn id="4" idx="5"/>
            <a:endCxn id="5" idx="2"/>
          </p:cNvCxnSpPr>
          <p:nvPr/>
        </p:nvCxnSpPr>
        <p:spPr>
          <a:xfrm rot="16200000" flipH="1">
            <a:off x="825732" y="3126168"/>
            <a:ext cx="147778" cy="1858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" name="Ovale 33"/>
          <p:cNvSpPr/>
          <p:nvPr/>
        </p:nvSpPr>
        <p:spPr>
          <a:xfrm>
            <a:off x="611560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vale 36"/>
          <p:cNvSpPr/>
          <p:nvPr/>
        </p:nvSpPr>
        <p:spPr>
          <a:xfrm>
            <a:off x="1144960" y="5353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9" name="Straight Connector 8"/>
          <p:cNvCxnSpPr>
            <a:stCxn id="7" idx="0"/>
            <a:endCxn id="4" idx="4"/>
          </p:cNvCxnSpPr>
          <p:nvPr/>
        </p:nvCxnSpPr>
        <p:spPr>
          <a:xfrm flipV="1">
            <a:off x="725860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0" name="Ovale 23"/>
          <p:cNvSpPr/>
          <p:nvPr/>
        </p:nvSpPr>
        <p:spPr>
          <a:xfrm>
            <a:off x="1221160" y="24928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1" name="Connettore 1 28"/>
          <p:cNvCxnSpPr>
            <a:stCxn id="10" idx="4"/>
            <a:endCxn id="5" idx="0"/>
          </p:cNvCxnSpPr>
          <p:nvPr/>
        </p:nvCxnSpPr>
        <p:spPr>
          <a:xfrm rot="5400000">
            <a:off x="992560" y="28357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2" name="Ovale 37"/>
          <p:cNvSpPr/>
          <p:nvPr/>
        </p:nvSpPr>
        <p:spPr>
          <a:xfrm>
            <a:off x="1221160" y="42101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3" name="Connettore 1 47"/>
          <p:cNvCxnSpPr>
            <a:stCxn id="25" idx="3"/>
            <a:endCxn id="34" idx="2"/>
          </p:cNvCxnSpPr>
          <p:nvPr/>
        </p:nvCxnSpPr>
        <p:spPr>
          <a:xfrm flipH="1">
            <a:off x="992560" y="4862492"/>
            <a:ext cx="490678" cy="1477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4" name="Straight Connector 13"/>
          <p:cNvCxnSpPr>
            <a:stCxn id="34" idx="0"/>
            <a:endCxn id="5" idx="4"/>
          </p:cNvCxnSpPr>
          <p:nvPr/>
        </p:nvCxnSpPr>
        <p:spPr>
          <a:xfrm flipV="1">
            <a:off x="1106860" y="34072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5" name="Ovale 40"/>
          <p:cNvSpPr/>
          <p:nvPr/>
        </p:nvSpPr>
        <p:spPr>
          <a:xfrm>
            <a:off x="1754560" y="5200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16" name="Connettore 1 42"/>
          <p:cNvCxnSpPr>
            <a:stCxn id="25" idx="5"/>
            <a:endCxn id="15" idx="1"/>
          </p:cNvCxnSpPr>
          <p:nvPr/>
        </p:nvCxnSpPr>
        <p:spPr>
          <a:xfrm>
            <a:off x="1644882" y="4862492"/>
            <a:ext cx="143156" cy="3717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7" name="Connettore 1 46"/>
          <p:cNvCxnSpPr>
            <a:stCxn id="8" idx="6"/>
            <a:endCxn id="15" idx="2"/>
          </p:cNvCxnSpPr>
          <p:nvPr/>
        </p:nvCxnSpPr>
        <p:spPr>
          <a:xfrm flipV="1">
            <a:off x="1373560" y="5315070"/>
            <a:ext cx="381000" cy="1524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8" name="Straight Connector 17"/>
          <p:cNvCxnSpPr>
            <a:stCxn id="15" idx="0"/>
            <a:endCxn id="21" idx="4"/>
          </p:cNvCxnSpPr>
          <p:nvPr/>
        </p:nvCxnSpPr>
        <p:spPr>
          <a:xfrm flipV="1">
            <a:off x="1868860" y="3712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9" name="Connettore 1 32"/>
          <p:cNvCxnSpPr>
            <a:stCxn id="20" idx="1"/>
            <a:endCxn id="21" idx="1"/>
          </p:cNvCxnSpPr>
          <p:nvPr/>
        </p:nvCxnSpPr>
        <p:spPr>
          <a:xfrm>
            <a:off x="1483238" y="2983574"/>
            <a:ext cx="304800" cy="5334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0" name="Ovale 22"/>
          <p:cNvSpPr/>
          <p:nvPr/>
        </p:nvSpPr>
        <p:spPr>
          <a:xfrm>
            <a:off x="1449760" y="29500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Ovale 26"/>
          <p:cNvSpPr/>
          <p:nvPr/>
        </p:nvSpPr>
        <p:spPr>
          <a:xfrm>
            <a:off x="1754560" y="3483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2" name="Connettore 1 29"/>
          <p:cNvCxnSpPr>
            <a:stCxn id="10" idx="6"/>
            <a:endCxn id="29" idx="2"/>
          </p:cNvCxnSpPr>
          <p:nvPr/>
        </p:nvCxnSpPr>
        <p:spPr>
          <a:xfrm>
            <a:off x="1449760" y="2607196"/>
            <a:ext cx="457200" cy="228600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3" name="Connettore 1 30"/>
          <p:cNvCxnSpPr>
            <a:stCxn id="20" idx="7"/>
            <a:endCxn id="29" idx="2"/>
          </p:cNvCxnSpPr>
          <p:nvPr/>
        </p:nvCxnSpPr>
        <p:spPr>
          <a:xfrm rot="5400000" flipH="1" flipV="1">
            <a:off x="1702032" y="2778646"/>
            <a:ext cx="147778" cy="262078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4" name="Connettore 1 31"/>
          <p:cNvCxnSpPr>
            <a:stCxn id="10" idx="5"/>
            <a:endCxn id="20" idx="1"/>
          </p:cNvCxnSpPr>
          <p:nvPr/>
        </p:nvCxnSpPr>
        <p:spPr>
          <a:xfrm rot="16200000" flipH="1">
            <a:off x="1301982" y="2802318"/>
            <a:ext cx="295556" cy="66956"/>
          </a:xfrm>
          <a:prstGeom prst="line">
            <a:avLst/>
          </a:prstGeom>
          <a:noFill/>
          <a:ln w="25400" cap="flat" cmpd="sng" algn="ctr">
            <a:solidFill>
              <a:schemeClr val="tx1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5" name="Ovale 35"/>
          <p:cNvSpPr/>
          <p:nvPr/>
        </p:nvSpPr>
        <p:spPr>
          <a:xfrm>
            <a:off x="1449760" y="46673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6" name="Connettore 1 45"/>
          <p:cNvCxnSpPr>
            <a:stCxn id="12" idx="5"/>
            <a:endCxn id="25" idx="1"/>
          </p:cNvCxnSpPr>
          <p:nvPr/>
        </p:nvCxnSpPr>
        <p:spPr>
          <a:xfrm rot="16200000" flipH="1">
            <a:off x="1301982" y="4519592"/>
            <a:ext cx="295556" cy="66956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7" name="Straight Connector 26"/>
          <p:cNvCxnSpPr>
            <a:stCxn id="12" idx="0"/>
            <a:endCxn id="10" idx="4"/>
          </p:cNvCxnSpPr>
          <p:nvPr/>
        </p:nvCxnSpPr>
        <p:spPr>
          <a:xfrm flipV="1">
            <a:off x="1335460" y="27214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28" name="Straight Connector 27"/>
          <p:cNvCxnSpPr>
            <a:stCxn id="25" idx="0"/>
            <a:endCxn id="20" idx="4"/>
          </p:cNvCxnSpPr>
          <p:nvPr/>
        </p:nvCxnSpPr>
        <p:spPr>
          <a:xfrm flipV="1">
            <a:off x="1564060" y="31786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29" name="Ovale 24"/>
          <p:cNvSpPr/>
          <p:nvPr/>
        </p:nvSpPr>
        <p:spPr>
          <a:xfrm>
            <a:off x="1906960" y="2721496"/>
            <a:ext cx="228600" cy="228600"/>
          </a:xfrm>
          <a:prstGeom prst="ellipse">
            <a:avLst/>
          </a:prstGeom>
          <a:solidFill>
            <a:srgbClr val="0000FF"/>
          </a:solidFill>
          <a:ln w="9525" cap="flat" cmpd="sng" algn="ctr">
            <a:solidFill>
              <a:schemeClr val="tx1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Ovale 38"/>
          <p:cNvSpPr/>
          <p:nvPr/>
        </p:nvSpPr>
        <p:spPr>
          <a:xfrm>
            <a:off x="1906960" y="44387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" name="Straight Connector 30"/>
          <p:cNvCxnSpPr>
            <a:stCxn id="30" idx="0"/>
            <a:endCxn id="29" idx="4"/>
          </p:cNvCxnSpPr>
          <p:nvPr/>
        </p:nvCxnSpPr>
        <p:spPr>
          <a:xfrm flipV="1">
            <a:off x="2021260" y="2950096"/>
            <a:ext cx="0" cy="1488674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dot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2" name="Connettore 1 43"/>
          <p:cNvCxnSpPr>
            <a:stCxn id="12" idx="6"/>
            <a:endCxn id="30" idx="2"/>
          </p:cNvCxnSpPr>
          <p:nvPr/>
        </p:nvCxnSpPr>
        <p:spPr>
          <a:xfrm>
            <a:off x="1449760" y="4324470"/>
            <a:ext cx="457200" cy="22860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3" name="Connettore 1 44"/>
          <p:cNvCxnSpPr>
            <a:stCxn id="25" idx="7"/>
            <a:endCxn id="30" idx="2"/>
          </p:cNvCxnSpPr>
          <p:nvPr/>
        </p:nvCxnSpPr>
        <p:spPr>
          <a:xfrm rot="5400000" flipH="1" flipV="1">
            <a:off x="1702032" y="4495920"/>
            <a:ext cx="147778" cy="262078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34" name="Ovale 39"/>
          <p:cNvSpPr/>
          <p:nvPr/>
        </p:nvSpPr>
        <p:spPr>
          <a:xfrm>
            <a:off x="992560" y="4895970"/>
            <a:ext cx="228600" cy="228600"/>
          </a:xfrm>
          <a:prstGeom prst="ellipse">
            <a:avLst/>
          </a:prstGeom>
          <a:solidFill>
            <a:srgbClr val="FF0000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>
            <a:off x="323528" y="3933056"/>
            <a:ext cx="2160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1" name="TextBox 40"/>
          <p:cNvSpPr txBox="1"/>
          <p:nvPr/>
        </p:nvSpPr>
        <p:spPr>
          <a:xfrm>
            <a:off x="2771800" y="2388944"/>
            <a:ext cx="5984559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Multi-relational networks</a:t>
            </a:r>
            <a:endParaRPr lang="en-US" dirty="0"/>
          </a:p>
          <a:p>
            <a:r>
              <a:rPr lang="en-US" dirty="0" smtClean="0"/>
              <a:t>(collaboration, leisure, bullying, knowledge exchange, </a:t>
            </a:r>
            <a:r>
              <a:rPr lang="mr-IN" dirty="0" smtClean="0"/>
              <a:t>…</a:t>
            </a:r>
            <a:r>
              <a:rPr lang="sv-SE" dirty="0" smtClean="0"/>
              <a:t>)</a:t>
            </a:r>
          </a:p>
          <a:p>
            <a:endParaRPr lang="sv-SE" dirty="0"/>
          </a:p>
          <a:p>
            <a:r>
              <a:rPr lang="en-US" dirty="0" smtClean="0"/>
              <a:t>Connections on different social network platforms</a:t>
            </a:r>
          </a:p>
          <a:p>
            <a:r>
              <a:rPr lang="en-US" dirty="0" smtClean="0"/>
              <a:t>(Twitter, YouTube, Facebook)</a:t>
            </a:r>
          </a:p>
          <a:p>
            <a:endParaRPr lang="en-US" dirty="0"/>
          </a:p>
          <a:p>
            <a:r>
              <a:rPr lang="en-US" dirty="0" smtClean="0"/>
              <a:t>Different types of connections on the same platform</a:t>
            </a:r>
          </a:p>
          <a:p>
            <a:r>
              <a:rPr lang="en-US" dirty="0" smtClean="0"/>
              <a:t>(follow, RT, reply, mention, like)</a:t>
            </a:r>
          </a:p>
          <a:p>
            <a:endParaRPr lang="en-US" dirty="0"/>
          </a:p>
          <a:p>
            <a:r>
              <a:rPr lang="en-US" dirty="0" smtClean="0"/>
              <a:t>Topical conversational networks</a:t>
            </a:r>
          </a:p>
          <a:p>
            <a:r>
              <a:rPr lang="en-US" dirty="0" smtClean="0"/>
              <a:t>(one topic per layer)</a:t>
            </a:r>
          </a:p>
          <a:p>
            <a:r>
              <a:rPr lang="en-US" dirty="0" smtClean="0"/>
              <a:t>(see: Temporal Text Networks)</a:t>
            </a:r>
          </a:p>
        </p:txBody>
      </p:sp>
    </p:spTree>
    <p:extLst>
      <p:ext uri="{BB962C8B-B14F-4D97-AF65-F5344CB8AC3E}">
        <p14:creationId xmlns:p14="http://schemas.microsoft.com/office/powerpoint/2010/main" val="6945551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sv-SE" dirty="0" err="1"/>
              <a:t>Layer</a:t>
            </a:r>
            <a:r>
              <a:rPr lang="sv-SE" dirty="0"/>
              <a:t> </a:t>
            </a:r>
            <a:r>
              <a:rPr lang="en" dirty="0"/>
              <a:t>relevance</a:t>
            </a:r>
          </a:p>
        </p:txBody>
      </p:sp>
      <p:sp>
        <p:nvSpPr>
          <p:cNvPr id="317" name="Shape 317"/>
          <p:cNvSpPr/>
          <p:nvPr/>
        </p:nvSpPr>
        <p:spPr>
          <a:xfrm>
            <a:off x="395536" y="1700808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18" name="Shape 318"/>
          <p:cNvSpPr/>
          <p:nvPr/>
        </p:nvSpPr>
        <p:spPr>
          <a:xfrm>
            <a:off x="395536" y="4127945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19" name="Shape 319"/>
          <p:cNvSpPr txBox="1"/>
          <p:nvPr/>
        </p:nvSpPr>
        <p:spPr>
          <a:xfrm>
            <a:off x="3551211" y="2536083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</a:t>
            </a:r>
          </a:p>
          <a:p>
            <a:endParaRPr lang="en" sz="1800"/>
          </a:p>
        </p:txBody>
      </p:sp>
      <p:cxnSp>
        <p:nvCxnSpPr>
          <p:cNvPr id="320" name="Shape 320"/>
          <p:cNvCxnSpPr/>
          <p:nvPr/>
        </p:nvCxnSpPr>
        <p:spPr>
          <a:xfrm rot="10800000" flipH="1">
            <a:off x="3290836" y="2125008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1" name="Shape 321"/>
          <p:cNvSpPr/>
          <p:nvPr/>
        </p:nvSpPr>
        <p:spPr>
          <a:xfrm>
            <a:off x="3309186" y="1721308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2" name="Shape 322"/>
          <p:cNvSpPr txBox="1"/>
          <p:nvPr/>
        </p:nvSpPr>
        <p:spPr>
          <a:xfrm>
            <a:off x="5780936" y="1931958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neighbors: </a:t>
            </a:r>
            <a:r>
              <a:rPr lang="en" sz="1800" b="1">
                <a:solidFill>
                  <a:srgbClr val="0000FF"/>
                </a:solidFill>
              </a:rPr>
              <a:t>relevance 100%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3569561" y="4951070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4 neighbors</a:t>
            </a:r>
          </a:p>
          <a:p>
            <a:endParaRPr lang="en" sz="1800"/>
          </a:p>
        </p:txBody>
      </p:sp>
      <p:cxnSp>
        <p:nvCxnSpPr>
          <p:cNvPr id="324" name="Shape 324"/>
          <p:cNvCxnSpPr/>
          <p:nvPr/>
        </p:nvCxnSpPr>
        <p:spPr>
          <a:xfrm rot="10800000" flipH="1">
            <a:off x="3309186" y="4539995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25" name="Shape 325"/>
          <p:cNvSpPr/>
          <p:nvPr/>
        </p:nvSpPr>
        <p:spPr>
          <a:xfrm>
            <a:off x="3327536" y="4136295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26" name="Shape 326"/>
          <p:cNvSpPr txBox="1"/>
          <p:nvPr/>
        </p:nvSpPr>
        <p:spPr>
          <a:xfrm>
            <a:off x="5799286" y="4346945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2 neighbors: </a:t>
            </a:r>
            <a:r>
              <a:rPr lang="en" sz="1800" b="1">
                <a:solidFill>
                  <a:srgbClr val="0000FF"/>
                </a:solidFill>
              </a:rPr>
              <a:t>relevance 50%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49220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/>
              <a:t>Exclusive neighbors</a:t>
            </a:r>
          </a:p>
        </p:txBody>
      </p:sp>
      <p:sp>
        <p:nvSpPr>
          <p:cNvPr id="336" name="Shape 336"/>
          <p:cNvSpPr/>
          <p:nvPr/>
        </p:nvSpPr>
        <p:spPr>
          <a:xfrm>
            <a:off x="611560" y="2780928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37" name="Shape 337"/>
          <p:cNvSpPr/>
          <p:nvPr/>
        </p:nvSpPr>
        <p:spPr>
          <a:xfrm>
            <a:off x="5750251" y="2780928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38" name="Shape 338"/>
          <p:cNvSpPr txBox="1"/>
          <p:nvPr/>
        </p:nvSpPr>
        <p:spPr>
          <a:xfrm>
            <a:off x="3378481" y="2916328"/>
            <a:ext cx="19382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 dirty="0"/>
              <a:t>3 neighbors</a:t>
            </a:r>
          </a:p>
          <a:p>
            <a:pPr lvl="0" rtl="0">
              <a:buNone/>
            </a:pPr>
            <a:r>
              <a:rPr lang="en" sz="1800" b="1" dirty="0">
                <a:solidFill>
                  <a:srgbClr val="0000FF"/>
                </a:solidFill>
              </a:rPr>
              <a:t>0 x-neighbors</a:t>
            </a:r>
          </a:p>
        </p:txBody>
      </p:sp>
      <p:sp>
        <p:nvSpPr>
          <p:cNvPr id="339" name="Shape 339"/>
          <p:cNvSpPr txBox="1"/>
          <p:nvPr/>
        </p:nvSpPr>
        <p:spPr>
          <a:xfrm>
            <a:off x="3799154" y="4053700"/>
            <a:ext cx="2040899" cy="5780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buNone/>
            </a:pPr>
            <a:r>
              <a:rPr lang="en" sz="1800" dirty="0"/>
              <a:t>2 neighbors</a:t>
            </a:r>
          </a:p>
          <a:p>
            <a:pPr lvl="0" algn="r" rtl="0">
              <a:buNone/>
            </a:pPr>
            <a:r>
              <a:rPr lang="en" sz="1800" b="1" dirty="0">
                <a:solidFill>
                  <a:srgbClr val="0000FF"/>
                </a:solidFill>
              </a:rPr>
              <a:t>2 x-neighbors</a:t>
            </a:r>
          </a:p>
        </p:txBody>
      </p:sp>
    </p:spTree>
    <p:extLst>
      <p:ext uri="{BB962C8B-B14F-4D97-AF65-F5344CB8AC3E}">
        <p14:creationId xmlns:p14="http://schemas.microsoft.com/office/powerpoint/2010/main" val="2999878318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buNone/>
            </a:pPr>
            <a:r>
              <a:rPr lang="en" dirty="0"/>
              <a:t>Exclusive </a:t>
            </a:r>
            <a:r>
              <a:rPr lang="sv-SE" dirty="0" err="1"/>
              <a:t>layer</a:t>
            </a:r>
            <a:r>
              <a:rPr lang="sv-SE" dirty="0"/>
              <a:t> </a:t>
            </a:r>
            <a:r>
              <a:rPr lang="en" dirty="0"/>
              <a:t>relevance</a:t>
            </a:r>
          </a:p>
        </p:txBody>
      </p:sp>
      <p:sp>
        <p:nvSpPr>
          <p:cNvPr id="346" name="Shape 346"/>
          <p:cNvSpPr/>
          <p:nvPr/>
        </p:nvSpPr>
        <p:spPr>
          <a:xfrm>
            <a:off x="467544" y="1844824"/>
            <a:ext cx="2856725" cy="207077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347" name="Shape 347"/>
          <p:cNvSpPr/>
          <p:nvPr/>
        </p:nvSpPr>
        <p:spPr>
          <a:xfrm>
            <a:off x="467544" y="4271961"/>
            <a:ext cx="2856725" cy="207077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348" name="Shape 348"/>
          <p:cNvSpPr txBox="1"/>
          <p:nvPr/>
        </p:nvSpPr>
        <p:spPr>
          <a:xfrm>
            <a:off x="3623219" y="2680099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</a:t>
            </a:r>
          </a:p>
          <a:p>
            <a:endParaRPr lang="en" sz="1800"/>
          </a:p>
        </p:txBody>
      </p:sp>
      <p:cxnSp>
        <p:nvCxnSpPr>
          <p:cNvPr id="349" name="Shape 349"/>
          <p:cNvCxnSpPr/>
          <p:nvPr/>
        </p:nvCxnSpPr>
        <p:spPr>
          <a:xfrm rot="10800000" flipH="1">
            <a:off x="3362844" y="2269024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0" name="Shape 350"/>
          <p:cNvSpPr/>
          <p:nvPr/>
        </p:nvSpPr>
        <p:spPr>
          <a:xfrm>
            <a:off x="3381194" y="1865324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1" name="Shape 351"/>
          <p:cNvSpPr txBox="1"/>
          <p:nvPr/>
        </p:nvSpPr>
        <p:spPr>
          <a:xfrm>
            <a:off x="5852944" y="2075974"/>
            <a:ext cx="3450299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3 neighbors: relevance 100%</a:t>
            </a:r>
          </a:p>
          <a:p>
            <a:pPr lvl="0" rtl="0">
              <a:buNone/>
            </a:pPr>
            <a:r>
              <a:rPr lang="en" sz="1800"/>
              <a:t>0 x-neighbors</a:t>
            </a:r>
          </a:p>
          <a:p>
            <a:pPr lvl="0" rtl="0">
              <a:buNone/>
            </a:pPr>
            <a:r>
              <a:rPr lang="en" sz="1800" b="1">
                <a:solidFill>
                  <a:srgbClr val="0000FF"/>
                </a:solidFill>
              </a:rPr>
              <a:t>x-relevance: 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  <p:sp>
        <p:nvSpPr>
          <p:cNvPr id="352" name="Shape 352"/>
          <p:cNvSpPr txBox="1"/>
          <p:nvPr/>
        </p:nvSpPr>
        <p:spPr>
          <a:xfrm>
            <a:off x="3641569" y="5095086"/>
            <a:ext cx="1977600" cy="400199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4 neighbors</a:t>
            </a:r>
          </a:p>
          <a:p>
            <a:endParaRPr lang="en" sz="1800"/>
          </a:p>
        </p:txBody>
      </p:sp>
      <p:cxnSp>
        <p:nvCxnSpPr>
          <p:cNvPr id="353" name="Shape 353"/>
          <p:cNvCxnSpPr/>
          <p:nvPr/>
        </p:nvCxnSpPr>
        <p:spPr>
          <a:xfrm rot="10800000" flipH="1">
            <a:off x="3381194" y="4684011"/>
            <a:ext cx="2390400" cy="14099"/>
          </a:xfrm>
          <a:prstGeom prst="straightConnector1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54" name="Shape 354"/>
          <p:cNvSpPr/>
          <p:nvPr/>
        </p:nvSpPr>
        <p:spPr>
          <a:xfrm>
            <a:off x="3399544" y="4280311"/>
            <a:ext cx="185100" cy="2054100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355" name="Shape 355"/>
          <p:cNvSpPr txBox="1"/>
          <p:nvPr/>
        </p:nvSpPr>
        <p:spPr>
          <a:xfrm>
            <a:off x="5871294" y="4490993"/>
            <a:ext cx="3450299" cy="10044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sz="1800"/>
              <a:t>2 neighbors: relevance 50%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/>
              <a:t>2 x-neighbors</a:t>
            </a:r>
          </a:p>
          <a:p>
            <a:pPr lvl="0" rtl="0">
              <a:buClr>
                <a:srgbClr val="000000"/>
              </a:buClr>
              <a:buSzPct val="61111"/>
              <a:buFont typeface="Arial"/>
              <a:buNone/>
            </a:pPr>
            <a:r>
              <a:rPr lang="en" sz="1800" b="1">
                <a:solidFill>
                  <a:srgbClr val="0000FF"/>
                </a:solidFill>
              </a:rPr>
              <a:t>x-relevance: 50%</a:t>
            </a:r>
          </a:p>
          <a:p>
            <a:endParaRPr lang="en" sz="1800" b="1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60720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 and characterize</a:t>
            </a:r>
            <a:br>
              <a:rPr lang="en-US" dirty="0"/>
            </a:br>
            <a:r>
              <a:rPr lang="en-US" dirty="0"/>
              <a:t>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the actors with the most neighbors on the whole network.</a:t>
            </a:r>
          </a:p>
          <a:p>
            <a:endParaRPr lang="en-US" dirty="0"/>
          </a:p>
          <a:p>
            <a:r>
              <a:rPr lang="en-US" dirty="0" smtClean="0"/>
              <a:t>Extract the </a:t>
            </a:r>
            <a:r>
              <a:rPr lang="en-US" dirty="0"/>
              <a:t>actors with the most neighbors on </a:t>
            </a:r>
            <a:r>
              <a:rPr lang="en-US" dirty="0" smtClean="0"/>
              <a:t>each layer, or specific combinations of layers.</a:t>
            </a:r>
          </a:p>
          <a:p>
            <a:endParaRPr lang="en-US" dirty="0"/>
          </a:p>
          <a:p>
            <a:r>
              <a:rPr lang="en-US" dirty="0" smtClean="0"/>
              <a:t>Given an actor, compute the relevance of each layer for this 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98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Task: find and characterize</a:t>
            </a:r>
            <a:br>
              <a:rPr lang="en-US" dirty="0"/>
            </a:br>
            <a:r>
              <a:rPr lang="en-US" dirty="0"/>
              <a:t>the 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Extract the actors with the most neighbors on the whole network.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LMMonoLt10"/>
              </a:rPr>
              <a:t>n </a:t>
            </a:r>
            <a:r>
              <a:rPr lang="en-US" dirty="0">
                <a:latin typeface="LMMonoLt10"/>
              </a:rPr>
              <a:t>&lt;- </a:t>
            </a: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lvl="1">
              <a:lnSpc>
                <a:spcPct val="80000"/>
              </a:lnSpc>
            </a:pPr>
            <a:r>
              <a:rPr lang="en-US" dirty="0" smtClean="0">
                <a:latin typeface="LMMono10"/>
              </a:rPr>
              <a:t>n</a:t>
            </a:r>
            <a:r>
              <a:rPr lang="en-US" dirty="0">
                <a:latin typeface="LMMono10"/>
              </a:rPr>
              <a:t>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</a:p>
          <a:p>
            <a:pPr lvl="1">
              <a:lnSpc>
                <a:spcPct val="80000"/>
              </a:lnSpc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</a:t>
            </a:r>
            <a:r>
              <a:rPr lang="en-US" dirty="0" smtClean="0">
                <a:latin typeface="LMMono10"/>
              </a:rPr>
              <a:t>]</a:t>
            </a:r>
            <a:endParaRPr lang="en-US" dirty="0"/>
          </a:p>
          <a:p>
            <a:r>
              <a:rPr lang="en-US" dirty="0" smtClean="0"/>
              <a:t>Extract the </a:t>
            </a:r>
            <a:r>
              <a:rPr lang="en-US" dirty="0"/>
              <a:t>actors with the most neighbors on </a:t>
            </a:r>
            <a:r>
              <a:rPr lang="en-US" dirty="0" smtClean="0"/>
              <a:t>each layer, or specific combinations of layers.</a:t>
            </a:r>
          </a:p>
          <a:p>
            <a:pPr lvl="1"/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 net,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r>
              <a:rPr lang="en-US" dirty="0" smtClean="0"/>
              <a:t>Given an actor, compute the relevance of each layer for this actor.</a:t>
            </a:r>
          </a:p>
          <a:p>
            <a:pPr lvl="1">
              <a:lnSpc>
                <a:spcPct val="80000"/>
              </a:lnSpc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lvl="1">
              <a:lnSpc>
                <a:spcPct val="80000"/>
              </a:lnSpc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xrelevance_ml</a:t>
            </a:r>
            <a:r>
              <a:rPr lang="en-US" dirty="0">
                <a:latin typeface="LMMonoLt10"/>
              </a:rPr>
              <a:t>( net, 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>
                <a:latin typeface="LMMonoLt10"/>
              </a:rPr>
              <a:t>",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301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en-US" dirty="0"/>
              <a:t>Task: find </a:t>
            </a:r>
            <a:r>
              <a:rPr lang="en-US" dirty="0" smtClean="0"/>
              <a:t>and characterize</a:t>
            </a:r>
            <a:br>
              <a:rPr lang="en-US" dirty="0" smtClean="0"/>
            </a:br>
            <a:r>
              <a:rPr lang="en-US" dirty="0" smtClean="0"/>
              <a:t>the </a:t>
            </a:r>
            <a:r>
              <a:rPr lang="en-US" dirty="0"/>
              <a:t>“important” actors.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748464" cy="4824536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buNone/>
            </a:pPr>
            <a:r>
              <a:rPr lang="en-US" dirty="0" smtClean="0">
                <a:latin typeface="LMMonoLt10"/>
              </a:rPr>
              <a:t>n </a:t>
            </a:r>
            <a:r>
              <a:rPr lang="en-US" dirty="0">
                <a:latin typeface="LMMonoLt10"/>
              </a:rPr>
              <a:t>&lt;- </a:t>
            </a: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>
                <a:latin typeface="LMMonoLt10"/>
              </a:rPr>
              <a:t>(net)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dirty="0" smtClean="0">
                <a:latin typeface="LMMono10"/>
              </a:rPr>
              <a:t>n</a:t>
            </a:r>
            <a:r>
              <a:rPr lang="en-US" dirty="0">
                <a:latin typeface="LMMono10"/>
              </a:rPr>
              <a:t>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</a:t>
            </a:r>
            <a:r>
              <a:rPr lang="en-US" dirty="0" smtClean="0">
                <a:latin typeface="LMMono10"/>
              </a:rPr>
              <a:t>)]</a:t>
            </a: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actors_ml</a:t>
            </a:r>
            <a:r>
              <a:rPr lang="en-US" dirty="0">
                <a:latin typeface="LMMono10"/>
              </a:rPr>
              <a:t>(net)[</a:t>
            </a:r>
            <a:r>
              <a:rPr lang="en-US" b="1" dirty="0">
                <a:solidFill>
                  <a:srgbClr val="214987"/>
                </a:solidFill>
                <a:latin typeface="LMMonoLt10"/>
              </a:rPr>
              <a:t>order</a:t>
            </a:r>
            <a:r>
              <a:rPr lang="en-US" dirty="0">
                <a:latin typeface="LMMono10"/>
              </a:rPr>
              <a:t>(-n)]</a:t>
            </a:r>
            <a:endParaRPr lang="en-US" b="1" dirty="0" smtClean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endParaRPr lang="en-US" dirty="0" smtClean="0">
              <a:latin typeface="LMMono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>
                <a:solidFill>
                  <a:srgbClr val="214987"/>
                </a:solidFill>
                <a:latin typeface="LMMonoLt10"/>
              </a:rPr>
              <a:t>neighborhood_ml</a:t>
            </a:r>
            <a:r>
              <a:rPr lang="en-US" dirty="0" smtClean="0">
                <a:latin typeface="LMMonoLt10"/>
              </a:rPr>
              <a:t>( </a:t>
            </a:r>
            <a:r>
              <a:rPr lang="en-US" dirty="0">
                <a:latin typeface="LMMonoLt10"/>
              </a:rPr>
              <a:t>net, </a:t>
            </a:r>
            <a:r>
              <a:rPr lang="en-US" dirty="0" smtClean="0">
                <a:latin typeface="LMMonoLt10"/>
              </a:rPr>
              <a:t>layers </a:t>
            </a:r>
            <a:r>
              <a:rPr lang="en-US" dirty="0">
                <a:latin typeface="LMMonoLt10"/>
              </a:rPr>
              <a:t>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buNone/>
            </a:pPr>
            <a:endParaRPr lang="en-US" dirty="0" smtClean="0">
              <a:latin typeface="LMMono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relevance_ml</a:t>
            </a:r>
            <a:r>
              <a:rPr lang="en-US" dirty="0">
                <a:latin typeface="LMMonoLt10"/>
              </a:rPr>
              <a:t>( net, </a:t>
            </a:r>
            <a:r>
              <a:rPr lang="en-US" dirty="0" smtClean="0">
                <a:latin typeface="LMMonoLt10"/>
              </a:rPr>
              <a:t>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 smtClean="0">
                <a:latin typeface="LMMonoLt10"/>
              </a:rPr>
              <a:t>", layers </a:t>
            </a:r>
            <a:r>
              <a:rPr lang="en-US" dirty="0">
                <a:latin typeface="LMMonoLt10"/>
              </a:rPr>
              <a:t>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 smtClean="0">
                <a:latin typeface="LMMonoLt10"/>
              </a:rPr>
              <a:t>)</a:t>
            </a: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xrelevance_ml</a:t>
            </a:r>
            <a:r>
              <a:rPr lang="en-US" dirty="0">
                <a:latin typeface="LMMonoLt10"/>
              </a:rPr>
              <a:t>( net, </a:t>
            </a:r>
            <a:r>
              <a:rPr lang="en-US" dirty="0" smtClean="0">
                <a:latin typeface="LMMonoLt10"/>
              </a:rPr>
              <a:t>"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U4</a:t>
            </a:r>
            <a:r>
              <a:rPr lang="en-US" dirty="0" smtClean="0">
                <a:latin typeface="LMMonoLt10"/>
              </a:rPr>
              <a:t>"</a:t>
            </a:r>
            <a:r>
              <a:rPr lang="en-US" dirty="0">
                <a:latin typeface="LMMonoLt10"/>
              </a:rPr>
              <a:t>, layers = </a:t>
            </a:r>
            <a:r>
              <a:rPr lang="en-US" dirty="0">
                <a:solidFill>
                  <a:srgbClr val="00B050"/>
                </a:solidFill>
                <a:latin typeface="LMMonoLt10"/>
              </a:rPr>
              <a:t>"leisure"</a:t>
            </a:r>
            <a:r>
              <a:rPr lang="en-US" dirty="0" smtClean="0">
                <a:latin typeface="LMMonoLt10"/>
              </a:rPr>
              <a:t>)</a:t>
            </a:r>
          </a:p>
          <a:p>
            <a:pPr marL="0" indent="0">
              <a:lnSpc>
                <a:spcPct val="80000"/>
              </a:lnSpc>
              <a:buNone/>
            </a:pPr>
            <a:endParaRPr lang="en-US" b="1" dirty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dirty="0" smtClean="0">
                <a:solidFill>
                  <a:srgbClr val="008000"/>
                </a:solidFill>
                <a:latin typeface="LMMonoLt10"/>
              </a:rPr>
              <a:t># You can also pass c("leisure", "work", </a:t>
            </a:r>
            <a:r>
              <a:rPr lang="mr-IN" dirty="0" smtClean="0">
                <a:solidFill>
                  <a:srgbClr val="008000"/>
                </a:solidFill>
                <a:latin typeface="LMMonoLt10"/>
              </a:rPr>
              <a:t>…</a:t>
            </a:r>
            <a:r>
              <a:rPr lang="sv-SE" dirty="0" smtClean="0">
                <a:solidFill>
                  <a:srgbClr val="008000"/>
                </a:solidFill>
                <a:latin typeface="LMMonoLt10"/>
              </a:rPr>
              <a:t>)</a:t>
            </a:r>
            <a:r>
              <a:rPr lang="en-US" dirty="0" smtClean="0">
                <a:solidFill>
                  <a:srgbClr val="008000"/>
                </a:solidFill>
                <a:latin typeface="LMMonoLt10"/>
              </a:rPr>
              <a:t>.</a:t>
            </a:r>
          </a:p>
          <a:p>
            <a:pPr marL="0" indent="0">
              <a:buNone/>
            </a:pPr>
            <a:endParaRPr lang="en-US" b="1" dirty="0" smtClean="0">
              <a:solidFill>
                <a:srgbClr val="214987"/>
              </a:solidFill>
              <a:latin typeface="LMMonoLt10"/>
            </a:endParaRPr>
          </a:p>
          <a:p>
            <a:pPr marL="0" indent="0">
              <a:lnSpc>
                <a:spcPct val="80000"/>
              </a:lnSpc>
              <a:buNone/>
            </a:pPr>
            <a:r>
              <a:rPr lang="en-US" b="1" dirty="0" err="1" smtClean="0">
                <a:solidFill>
                  <a:srgbClr val="214987"/>
                </a:solidFill>
                <a:latin typeface="LMMonoLt10"/>
              </a:rPr>
              <a:t>degree_deviation_ml</a:t>
            </a:r>
            <a:r>
              <a:rPr lang="en-US" dirty="0" smtClean="0">
                <a:latin typeface="LMMonoLt10"/>
              </a:rPr>
              <a:t>(net, actors=</a:t>
            </a:r>
            <a:r>
              <a:rPr lang="en-US" dirty="0" smtClean="0">
                <a:solidFill>
                  <a:srgbClr val="00B050"/>
                </a:solidFill>
                <a:latin typeface="LMMonoLt10"/>
              </a:rPr>
              <a:t>"U4"</a:t>
            </a:r>
            <a:r>
              <a:rPr lang="en-US" dirty="0" smtClean="0">
                <a:latin typeface="LMMonoLt10"/>
              </a:rPr>
              <a:t>)</a:t>
            </a:r>
            <a:endParaRPr lang="en-US" dirty="0">
              <a:latin typeface="LMMonoLt10"/>
            </a:endParaRPr>
          </a:p>
        </p:txBody>
      </p:sp>
    </p:spTree>
    <p:extLst>
      <p:ext uri="{BB962C8B-B14F-4D97-AF65-F5344CB8AC3E}">
        <p14:creationId xmlns:p14="http://schemas.microsoft.com/office/powerpoint/2010/main" val="376106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9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objective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5" y="1700808"/>
            <a:ext cx="8770065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5273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84840A27-8455-430D-ABC4-4180F5118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simple execution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1685105-7B01-481F-8D19-27A028E4C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60" y="4293096"/>
            <a:ext cx="8062664" cy="4824536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ml_clust</a:t>
            </a:r>
            <a:r>
              <a:rPr lang="en-US" dirty="0"/>
              <a:t> &lt;- </a:t>
            </a:r>
            <a:r>
              <a:rPr lang="en-US" b="1" dirty="0" err="1">
                <a:solidFill>
                  <a:srgbClr val="214887"/>
                </a:solidFill>
              </a:rPr>
              <a:t>glouvain_ml</a:t>
            </a:r>
            <a:r>
              <a:rPr lang="en-US" dirty="0"/>
              <a:t>(net)</a:t>
            </a:r>
          </a:p>
          <a:p>
            <a:pPr marL="0" indent="0">
              <a:buNone/>
            </a:pPr>
            <a:r>
              <a:rPr lang="en-US" dirty="0"/>
              <a:t>l &lt;- </a:t>
            </a:r>
            <a:r>
              <a:rPr lang="en-US" b="1" dirty="0" err="1">
                <a:solidFill>
                  <a:srgbClr val="214887"/>
                </a:solidFill>
              </a:rPr>
              <a:t>layout_multiforce_ml</a:t>
            </a:r>
            <a:r>
              <a:rPr lang="en-US" dirty="0"/>
              <a:t>(net)</a:t>
            </a:r>
          </a:p>
          <a:p>
            <a:pPr marL="0" indent="0">
              <a:buNone/>
            </a:pPr>
            <a:r>
              <a:rPr lang="en-US" b="1" dirty="0">
                <a:solidFill>
                  <a:srgbClr val="214887"/>
                </a:solidFill>
              </a:rPr>
              <a:t>plot</a:t>
            </a:r>
            <a:r>
              <a:rPr lang="en-US" dirty="0"/>
              <a:t>(	net,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/>
                </a:solidFill>
              </a:rPr>
              <a:t>	</a:t>
            </a:r>
            <a:r>
              <a:rPr lang="en-US" dirty="0">
                <a:solidFill>
                  <a:srgbClr val="214887"/>
                </a:solidFill>
              </a:rPr>
              <a:t>com</a:t>
            </a:r>
            <a:r>
              <a:rPr lang="en-US" dirty="0"/>
              <a:t> = </a:t>
            </a:r>
            <a:r>
              <a:rPr lang="en-US" dirty="0" err="1"/>
              <a:t>ml_clust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mr-IN" dirty="0"/>
              <a:t>…</a:t>
            </a:r>
            <a:r>
              <a:rPr lang="en-US" dirty="0"/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BA6E547-C784-4A2F-921D-23881221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600293"/>
            <a:ext cx="4774129" cy="254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41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576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Expected learning </a:t>
            </a:r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At the end of this workshop you should be able to: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Qualitatively explore a multiplex network.</a:t>
            </a:r>
          </a:p>
          <a:p>
            <a:pPr lvl="1"/>
            <a:r>
              <a:rPr lang="en-US" dirty="0"/>
              <a:t>Visualization of structure and attributes.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Understand the relationship between edge types.</a:t>
            </a:r>
          </a:p>
          <a:p>
            <a:pPr lvl="1"/>
            <a:r>
              <a:rPr lang="en-US" dirty="0"/>
              <a:t>Layer comparison methods.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Identify the most important actors </a:t>
            </a:r>
            <a:r>
              <a:rPr lang="en-US" dirty="0" err="1"/>
              <a:t>wrt</a:t>
            </a:r>
            <a:r>
              <a:rPr lang="en-US" dirty="0"/>
              <a:t> their degree.</a:t>
            </a:r>
          </a:p>
          <a:p>
            <a:pPr marL="857250" lvl="1" indent="-457200"/>
            <a:r>
              <a:rPr lang="en-US" dirty="0"/>
              <a:t>Degree / degree deviation.</a:t>
            </a:r>
          </a:p>
          <a:p>
            <a:pPr marL="857250" lvl="1" indent="-457200"/>
            <a:r>
              <a:rPr lang="en-US" dirty="0"/>
              <a:t>Neighborhood / x-neighborhood.</a:t>
            </a:r>
          </a:p>
          <a:p>
            <a:pPr marL="857250" lvl="1" indent="-457200"/>
            <a:r>
              <a:rPr lang="en-US" dirty="0"/>
              <a:t>Layer relevance.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Discover communities.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Generate synthetic multiplex networks (if time allows).</a:t>
            </a:r>
          </a:p>
        </p:txBody>
      </p:sp>
    </p:spTree>
    <p:extLst>
      <p:ext uri="{BB962C8B-B14F-4D97-AF65-F5344CB8AC3E}">
        <p14:creationId xmlns:p14="http://schemas.microsoft.com/office/powerpoint/2010/main" val="118334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0"/>
            <a:ext cx="54489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525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4756"/>
          <a:stretch/>
        </p:blipFill>
        <p:spPr>
          <a:xfrm>
            <a:off x="1835696" y="1052736"/>
            <a:ext cx="4800830" cy="488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9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Modularity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Modularity is a clustering quality function introduced by Mark Newman in 2001.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060" y="3564189"/>
            <a:ext cx="6555861" cy="28845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5745" y="2348837"/>
            <a:ext cx="4726369" cy="121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9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Shape 128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buNone/>
            </a:pPr>
            <a:r>
              <a:rPr lang="en"/>
              <a:t>Multiplex modularity</a:t>
            </a:r>
          </a:p>
        </p:txBody>
      </p:sp>
      <p:sp>
        <p:nvSpPr>
          <p:cNvPr id="1286" name="Shape 1286"/>
          <p:cNvSpPr/>
          <p:nvPr/>
        </p:nvSpPr>
        <p:spPr>
          <a:xfrm>
            <a:off x="5796136" y="1484784"/>
            <a:ext cx="2959725" cy="32780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288" name="Shape 1288"/>
          <p:cNvSpPr/>
          <p:nvPr/>
        </p:nvSpPr>
        <p:spPr>
          <a:xfrm>
            <a:off x="251520" y="2737015"/>
            <a:ext cx="5067675" cy="129314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289" name="Shape 1289"/>
          <p:cNvSpPr/>
          <p:nvPr/>
        </p:nvSpPr>
        <p:spPr>
          <a:xfrm>
            <a:off x="251520" y="4776428"/>
            <a:ext cx="8601601" cy="1293149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cxnSp>
        <p:nvCxnSpPr>
          <p:cNvPr id="1290" name="Shape 1290"/>
          <p:cNvCxnSpPr/>
          <p:nvPr/>
        </p:nvCxnSpPr>
        <p:spPr>
          <a:xfrm rot="10800000">
            <a:off x="2692169" y="4123403"/>
            <a:ext cx="494100" cy="795599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1" name="Shape 1291"/>
          <p:cNvCxnSpPr/>
          <p:nvPr/>
        </p:nvCxnSpPr>
        <p:spPr>
          <a:xfrm rot="10800000" flipH="1">
            <a:off x="691420" y="4099477"/>
            <a:ext cx="4363199" cy="120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2" name="Shape 1292"/>
          <p:cNvCxnSpPr/>
          <p:nvPr/>
        </p:nvCxnSpPr>
        <p:spPr>
          <a:xfrm rot="10800000" flipH="1">
            <a:off x="2294445" y="4891102"/>
            <a:ext cx="2025000" cy="8100"/>
          </a:xfrm>
          <a:prstGeom prst="straightConnector1">
            <a:avLst/>
          </a:prstGeom>
          <a:noFill/>
          <a:ln w="19050" cap="flat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3" name="Shape 1293"/>
          <p:cNvCxnSpPr/>
          <p:nvPr/>
        </p:nvCxnSpPr>
        <p:spPr>
          <a:xfrm>
            <a:off x="2294445" y="5963503"/>
            <a:ext cx="2989199" cy="4199"/>
          </a:xfrm>
          <a:prstGeom prst="straightConnector1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94" name="Shape 1294"/>
          <p:cNvCxnSpPr/>
          <p:nvPr/>
        </p:nvCxnSpPr>
        <p:spPr>
          <a:xfrm>
            <a:off x="5689420" y="5943503"/>
            <a:ext cx="1474868" cy="5777"/>
          </a:xfrm>
          <a:prstGeom prst="straightConnector1">
            <a:avLst/>
          </a:prstGeom>
          <a:noFill/>
          <a:ln w="19050" cap="flat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95" name="Shape 1295"/>
          <p:cNvSpPr txBox="1"/>
          <p:nvPr/>
        </p:nvSpPr>
        <p:spPr>
          <a:xfrm>
            <a:off x="2680245" y="5924128"/>
            <a:ext cx="2853938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dirty="0"/>
              <a:t>nodes on same network</a:t>
            </a:r>
          </a:p>
        </p:txBody>
      </p:sp>
      <p:sp>
        <p:nvSpPr>
          <p:cNvPr id="1296" name="Shape 1296"/>
          <p:cNvSpPr txBox="1"/>
          <p:nvPr/>
        </p:nvSpPr>
        <p:spPr>
          <a:xfrm>
            <a:off x="5689420" y="5833922"/>
            <a:ext cx="2309144" cy="457200"/>
          </a:xfrm>
          <a:prstGeom prst="rect">
            <a:avLst/>
          </a:prstGeom>
          <a:noFill/>
        </p:spPr>
        <p:txBody>
          <a:bodyPr lIns="91425" tIns="91425" rIns="91425" bIns="91425" anchor="t" anchorCtr="0">
            <a:noAutofit/>
          </a:bodyPr>
          <a:lstStyle/>
          <a:p>
            <a:pPr lvl="0" rtl="0">
              <a:buNone/>
            </a:pPr>
            <a:r>
              <a:rPr lang="en" dirty="0"/>
              <a:t>same node on different networks</a:t>
            </a:r>
          </a:p>
        </p:txBody>
      </p:sp>
    </p:spTree>
    <p:extLst>
      <p:ext uri="{BB962C8B-B14F-4D97-AF65-F5344CB8AC3E}">
        <p14:creationId xmlns:p14="http://schemas.microsoft.com/office/powerpoint/2010/main" val="764657214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59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max-cliques of size </a:t>
            </a:r>
            <a:r>
              <a:rPr lang="en-US" sz="2800" dirty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sz="2800" dirty="0" smtClean="0"/>
              <a:t> k</a:t>
            </a:r>
            <a:endParaRPr lang="en-US" sz="2800" dirty="0"/>
          </a:p>
        </p:txBody>
      </p:sp>
      <p:sp>
        <p:nvSpPr>
          <p:cNvPr id="6" name="Shape 1324"/>
          <p:cNvSpPr/>
          <p:nvPr/>
        </p:nvSpPr>
        <p:spPr>
          <a:xfrm>
            <a:off x="3203848" y="3356992"/>
            <a:ext cx="5688632" cy="1296144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25" tIns="91425" rIns="91425" bIns="91425" anchor="ctr" anchorCtr="0">
            <a:noAutofit/>
          </a:bodyPr>
          <a:lstStyle/>
          <a:p>
            <a:r>
              <a:rPr lang="en-US" dirty="0" err="1"/>
              <a:t>Palla</a:t>
            </a:r>
            <a:r>
              <a:rPr lang="en-US" dirty="0"/>
              <a:t>, </a:t>
            </a:r>
            <a:r>
              <a:rPr lang="en-US" dirty="0" err="1"/>
              <a:t>Gergely</a:t>
            </a:r>
            <a:r>
              <a:rPr lang="en-US" dirty="0"/>
              <a:t>, </a:t>
            </a:r>
            <a:r>
              <a:rPr lang="en-US" dirty="0" err="1"/>
              <a:t>Imre</a:t>
            </a:r>
            <a:r>
              <a:rPr lang="en-US" dirty="0"/>
              <a:t> </a:t>
            </a:r>
            <a:r>
              <a:rPr lang="en-US" dirty="0" err="1"/>
              <a:t>Derényi</a:t>
            </a:r>
            <a:r>
              <a:rPr lang="en-US" dirty="0"/>
              <a:t>, </a:t>
            </a:r>
            <a:r>
              <a:rPr lang="en-US" dirty="0" err="1"/>
              <a:t>Illés</a:t>
            </a:r>
            <a:r>
              <a:rPr lang="en-US" dirty="0"/>
              <a:t> </a:t>
            </a:r>
            <a:r>
              <a:rPr lang="en-US" dirty="0" err="1"/>
              <a:t>Farkas</a:t>
            </a:r>
            <a:r>
              <a:rPr lang="en-US" dirty="0"/>
              <a:t>, and </a:t>
            </a:r>
            <a:r>
              <a:rPr lang="en-US" dirty="0" err="1"/>
              <a:t>Tamás</a:t>
            </a:r>
            <a:r>
              <a:rPr lang="en-US" dirty="0"/>
              <a:t> </a:t>
            </a:r>
            <a:r>
              <a:rPr lang="en-US" dirty="0" err="1"/>
              <a:t>Vicsek</a:t>
            </a:r>
            <a:r>
              <a:rPr lang="en-US" dirty="0"/>
              <a:t>. 2005. “Uncovering the Overlapping Community Structure of Complex Networks in Nature and Society.” Nature 435 (7043)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07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596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max-cliques of size </a:t>
            </a:r>
            <a:r>
              <a:rPr lang="en-US" sz="2800" dirty="0">
                <a:latin typeface="ＭＳ ゴシック"/>
                <a:ea typeface="ＭＳ ゴシック"/>
                <a:cs typeface="ＭＳ ゴシック"/>
              </a:rPr>
              <a:t>≥</a:t>
            </a:r>
            <a:r>
              <a:rPr lang="en-US" sz="2800" dirty="0" smtClean="0"/>
              <a:t> k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1109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4" name="Picture 3" descr="cpm1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3779912" y="5805264"/>
            <a:ext cx="50943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Adjacency: k-1 common nodes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768460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5" name="Picture 4" descr="cpm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572" y="2276872"/>
            <a:ext cx="5060900" cy="3190567"/>
          </a:xfrm>
          <a:prstGeom prst="rect">
            <a:avLst/>
          </a:prstGeom>
        </p:spPr>
      </p:pic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779912" y="5805264"/>
            <a:ext cx="461556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Find spanning trees (that is,</a:t>
            </a:r>
          </a:p>
          <a:p>
            <a:r>
              <a:rPr lang="en-US" sz="2800" dirty="0"/>
              <a:t>c</a:t>
            </a:r>
            <a:r>
              <a:rPr lang="en-US" sz="2800" dirty="0" smtClean="0"/>
              <a:t>onnected components)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24828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7" name="Picture 6" descr="cpm4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492896"/>
            <a:ext cx="2142397" cy="2952328"/>
          </a:xfrm>
          <a:prstGeom prst="rect">
            <a:avLst/>
          </a:prstGeom>
        </p:spPr>
      </p:pic>
      <p:pic>
        <p:nvPicPr>
          <p:cNvPr id="8" name="Picture 7" descr="cpm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362642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8" name="Picture 7" descr="cpm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6" name="Bent Arrow 15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pic>
        <p:nvPicPr>
          <p:cNvPr id="10" name="Picture 9" descr="cpm1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21328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2856"/>
            <a:ext cx="9144000" cy="2448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365104"/>
            <a:ext cx="9144000" cy="25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97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 percolation method</a:t>
            </a:r>
            <a:endParaRPr lang="en-US" dirty="0"/>
          </a:p>
        </p:txBody>
      </p:sp>
      <p:pic>
        <p:nvPicPr>
          <p:cNvPr id="9" name="Picture 8" descr="cpm6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8" y="1744552"/>
            <a:ext cx="3703796" cy="4248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7504" y="6093296"/>
            <a:ext cx="1575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CPM(k)</a:t>
            </a:r>
            <a:endParaRPr lang="en-US" sz="3200" dirty="0"/>
          </a:p>
        </p:txBody>
      </p:sp>
      <p:pic>
        <p:nvPicPr>
          <p:cNvPr id="13" name="Picture 12" descr="cpm5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2462511"/>
            <a:ext cx="4536504" cy="2910705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 bwMode="auto">
          <a:xfrm rot="1946717">
            <a:off x="2721962" y="2072013"/>
            <a:ext cx="1656184" cy="93610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5" name="Bent Arrow 14"/>
          <p:cNvSpPr/>
          <p:nvPr/>
        </p:nvSpPr>
        <p:spPr bwMode="auto">
          <a:xfrm rot="17675619" flipV="1">
            <a:off x="4253777" y="3266137"/>
            <a:ext cx="2207898" cy="4202128"/>
          </a:xfrm>
          <a:prstGeom prst="bentArrow">
            <a:avLst>
              <a:gd name="adj1" fmla="val 11037"/>
              <a:gd name="adj2" fmla="val 12308"/>
              <a:gd name="adj3" fmla="val 25000"/>
              <a:gd name="adj4" fmla="val 750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11" name="Picture 10" descr="cpm1.eps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916832"/>
            <a:ext cx="3332232" cy="3960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817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Multiplex </a:t>
            </a:r>
            <a:r>
              <a:rPr lang="en-US" sz="3200" dirty="0"/>
              <a:t>c</a:t>
            </a:r>
            <a:r>
              <a:rPr lang="en-US" sz="3200" dirty="0" smtClean="0"/>
              <a:t>lique </a:t>
            </a:r>
            <a:r>
              <a:rPr lang="en-US" sz="3200" dirty="0"/>
              <a:t>p</a:t>
            </a:r>
            <a:r>
              <a:rPr lang="en-US" sz="3200" dirty="0" smtClean="0"/>
              <a:t>ercolation method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07504" y="6093296"/>
            <a:ext cx="20309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CPM(</a:t>
            </a:r>
            <a:r>
              <a:rPr lang="en-US" sz="3200" dirty="0" err="1" smtClean="0"/>
              <a:t>k,m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11" name="Bent Arrow 10"/>
          <p:cNvSpPr/>
          <p:nvPr/>
        </p:nvSpPr>
        <p:spPr bwMode="auto">
          <a:xfrm rot="872335">
            <a:off x="2442712" y="2419789"/>
            <a:ext cx="2239156" cy="1105901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12" name="Picture 11" descr="mlcpm5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412776"/>
            <a:ext cx="4052155" cy="4752528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 bwMode="auto">
          <a:xfrm>
            <a:off x="2771800" y="3789040"/>
            <a:ext cx="3096344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6" name="Right Arrow 15"/>
          <p:cNvSpPr/>
          <p:nvPr/>
        </p:nvSpPr>
        <p:spPr bwMode="auto">
          <a:xfrm>
            <a:off x="3635896" y="5301208"/>
            <a:ext cx="792088" cy="432048"/>
          </a:xfrm>
          <a:prstGeom prst="rightArrow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sp>
        <p:nvSpPr>
          <p:cNvPr id="17" name="Bent Arrow 16"/>
          <p:cNvSpPr/>
          <p:nvPr/>
        </p:nvSpPr>
        <p:spPr bwMode="auto">
          <a:xfrm rot="872335">
            <a:off x="1975003" y="1308248"/>
            <a:ext cx="4545922" cy="1689729"/>
          </a:xfrm>
          <a:prstGeom prst="bentArrow">
            <a:avLst>
              <a:gd name="adj1" fmla="val 16385"/>
              <a:gd name="adj2" fmla="val 19735"/>
              <a:gd name="adj3" fmla="val 18548"/>
              <a:gd name="adj4" fmla="val 87500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Berling" pitchFamily="18" charset="0"/>
              <a:ea typeface="ＭＳ Ｐゴシック" charset="-128"/>
            </a:endParaRPr>
          </a:p>
        </p:txBody>
      </p:sp>
      <p:pic>
        <p:nvPicPr>
          <p:cNvPr id="3" name="Picture 2" descr="mlcpm6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697283"/>
            <a:ext cx="3904533" cy="439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0269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D0234F2-F131-4E04-8D8A-840303DBB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EFB78264-BAB5-46EC-A122-22B57CDA15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556792"/>
            <a:ext cx="8206680" cy="4824536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 smtClean="0"/>
              <a:t>What are the main differences between:</a:t>
            </a:r>
          </a:p>
          <a:p>
            <a:r>
              <a:rPr lang="en-US" sz="2800" dirty="0" smtClean="0"/>
              <a:t>generalized Louvain and</a:t>
            </a:r>
          </a:p>
          <a:p>
            <a:r>
              <a:rPr lang="en-US" sz="2800" dirty="0" smtClean="0"/>
              <a:t>multiplex clique percolation?</a:t>
            </a:r>
          </a:p>
          <a:p>
            <a:pPr marL="0" indent="0">
              <a:buNone/>
            </a:pPr>
            <a:r>
              <a:rPr lang="en-US" sz="2800" dirty="0" smtClean="0"/>
              <a:t>Theoretically, or comparing their results on AUCS.</a:t>
            </a:r>
          </a:p>
          <a:p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Other functions:</a:t>
            </a:r>
            <a:endParaRPr lang="en-US" sz="2800" dirty="0"/>
          </a:p>
          <a:p>
            <a:r>
              <a:rPr lang="en-US" sz="2800" b="1" dirty="0" err="1">
                <a:solidFill>
                  <a:srgbClr val="214887"/>
                </a:solidFill>
              </a:rPr>
              <a:t>a</a:t>
            </a:r>
            <a:r>
              <a:rPr lang="en-US" sz="2800" b="1" dirty="0" err="1" smtClean="0">
                <a:solidFill>
                  <a:srgbClr val="214887"/>
                </a:solidFill>
              </a:rPr>
              <a:t>bacus_ml</a:t>
            </a:r>
            <a:r>
              <a:rPr lang="en-US" sz="2800" b="1" dirty="0" smtClean="0">
                <a:solidFill>
                  <a:srgbClr val="214887"/>
                </a:solidFill>
              </a:rPr>
              <a:t>, </a:t>
            </a:r>
            <a:r>
              <a:rPr lang="en-US" sz="2800" b="1" dirty="0" err="1" smtClean="0">
                <a:solidFill>
                  <a:srgbClr val="214887"/>
                </a:solidFill>
              </a:rPr>
              <a:t>infomap_ml</a:t>
            </a:r>
            <a:endParaRPr lang="en-US" sz="2800" b="1" dirty="0" smtClean="0">
              <a:solidFill>
                <a:srgbClr val="214887"/>
              </a:solidFill>
            </a:endParaRPr>
          </a:p>
          <a:p>
            <a:r>
              <a:rPr lang="en-US" sz="2800" b="1" dirty="0" err="1" smtClean="0">
                <a:solidFill>
                  <a:srgbClr val="214887"/>
                </a:solidFill>
              </a:rPr>
              <a:t>modularity_ml</a:t>
            </a:r>
            <a:endParaRPr lang="en-US" sz="2800" b="1" dirty="0">
              <a:solidFill>
                <a:srgbClr val="214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24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/>
              <a:t>growing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Part 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0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are networks formed?</a:t>
            </a:r>
          </a:p>
        </p:txBody>
      </p:sp>
      <p:pic>
        <p:nvPicPr>
          <p:cNvPr id="49" name="Immagine 4" descr="Immagine 3.png"/>
          <p:cNvPicPr>
            <a:picLocks noChangeAspect="1"/>
          </p:cNvPicPr>
          <p:nvPr/>
        </p:nvPicPr>
        <p:blipFill rotWithShape="1">
          <a:blip r:embed="rId2" cstate="print"/>
          <a:srcRect r="50519"/>
          <a:stretch/>
        </p:blipFill>
        <p:spPr>
          <a:xfrm>
            <a:off x="1763688" y="1484784"/>
            <a:ext cx="5494375" cy="3890274"/>
          </a:xfrm>
          <a:prstGeom prst="rect">
            <a:avLst/>
          </a:prstGeom>
        </p:spPr>
      </p:pic>
      <p:sp>
        <p:nvSpPr>
          <p:cNvPr id="50" name="Rettangolo 43"/>
          <p:cNvSpPr/>
          <p:nvPr/>
        </p:nvSpPr>
        <p:spPr>
          <a:xfrm>
            <a:off x="1619672" y="1724316"/>
            <a:ext cx="500710" cy="294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2" name="Immagine 6" descr="twitter-logo.jpg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626573" y="2909932"/>
            <a:ext cx="2459099" cy="904948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9512" y="6228020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/>
              <a:t>LNCS. 2013.</a:t>
            </a:r>
            <a:r>
              <a:rPr lang="en-US" dirty="0"/>
              <a:t> 7812:257–264. Springer</a:t>
            </a:r>
          </a:p>
        </p:txBody>
      </p:sp>
      <p:sp>
        <p:nvSpPr>
          <p:cNvPr id="61" name="Rettangolo 43"/>
          <p:cNvSpPr/>
          <p:nvPr/>
        </p:nvSpPr>
        <p:spPr>
          <a:xfrm rot="5400000">
            <a:off x="4713453" y="3791604"/>
            <a:ext cx="500710" cy="29438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3923928" y="5085184"/>
            <a:ext cx="1769461" cy="576064"/>
          </a:xfrm>
          <a:prstGeom prst="rect">
            <a:avLst/>
          </a:prstGeom>
          <a:blipFill dpi="0" rotWithShape="0">
            <a:blip r:embed="rId4" cstate="print"/>
            <a:srcRect/>
            <a:stretch>
              <a:fillRect/>
            </a:stretch>
          </a:blipFill>
          <a:ln w="9525">
            <a:noFill/>
            <a:miter lim="800000"/>
            <a:headEnd/>
            <a:tailEnd/>
          </a:ln>
          <a:effectLst/>
        </p:spPr>
        <p:txBody>
          <a:bodyPr lIns="38100" tIns="38100" rIns="38100" bIns="38100" anchor="ctr">
            <a:prstTxWarp prst="textNoShape">
              <a:avLst/>
            </a:prstTxWarp>
          </a:bodyPr>
          <a:lstStyle/>
          <a:p>
            <a:pPr>
              <a:buClr>
                <a:srgbClr val="000000"/>
              </a:buClr>
              <a:buSzPct val="171000"/>
              <a:buFont typeface="Thonburi" charset="0"/>
              <a:buNone/>
              <a:tabLst>
                <a:tab pos="558800" algn="l"/>
              </a:tabLst>
            </a:pP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0032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 flipV="1">
            <a:off x="1316807" y="6044288"/>
            <a:ext cx="7474220" cy="3302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8078174" y="6070941"/>
            <a:ext cx="755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time</a:t>
            </a:r>
            <a:endParaRPr lang="en-US" sz="2400" baseline="-25000" dirty="0"/>
          </a:p>
        </p:txBody>
      </p:sp>
      <p:cxnSp>
        <p:nvCxnSpPr>
          <p:cNvPr id="24" name="Straight Connector 23"/>
          <p:cNvCxnSpPr/>
          <p:nvPr/>
        </p:nvCxnSpPr>
        <p:spPr>
          <a:xfrm>
            <a:off x="1020277" y="6044288"/>
            <a:ext cx="274117" cy="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83407" y="4540277"/>
            <a:ext cx="71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</a:t>
            </a:r>
            <a:r>
              <a:rPr lang="en-US" sz="3600" b="1" baseline="-2500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83407" y="5350958"/>
            <a:ext cx="713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L</a:t>
            </a:r>
            <a:r>
              <a:rPr lang="en-US" sz="3600" b="1" baseline="-25000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2</a:t>
            </a:r>
          </a:p>
        </p:txBody>
      </p:sp>
      <p:cxnSp>
        <p:nvCxnSpPr>
          <p:cNvPr id="76" name="Straight Connector 75"/>
          <p:cNvCxnSpPr/>
          <p:nvPr/>
        </p:nvCxnSpPr>
        <p:spPr>
          <a:xfrm flipH="1">
            <a:off x="2470368" y="4678161"/>
            <a:ext cx="14315" cy="1317748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 flipH="1">
            <a:off x="4785432" y="4678161"/>
            <a:ext cx="13258" cy="1317750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6842460" y="4678161"/>
            <a:ext cx="1" cy="1302882"/>
          </a:xfrm>
          <a:prstGeom prst="line">
            <a:avLst/>
          </a:prstGeom>
          <a:ln w="12700" cmpd="sng">
            <a:solidFill>
              <a:schemeClr val="tx1"/>
            </a:solidFill>
            <a:prstDash val="sysDash"/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2278159" y="5992609"/>
            <a:ext cx="39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4589555" y="5992610"/>
            <a:ext cx="39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1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6650248" y="5981044"/>
            <a:ext cx="39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2</a:t>
            </a:r>
          </a:p>
        </p:txBody>
      </p:sp>
      <p:grpSp>
        <p:nvGrpSpPr>
          <p:cNvPr id="75" name="Group 74"/>
          <p:cNvGrpSpPr/>
          <p:nvPr/>
        </p:nvGrpSpPr>
        <p:grpSpPr>
          <a:xfrm>
            <a:off x="2267700" y="4526905"/>
            <a:ext cx="713232" cy="673074"/>
            <a:chOff x="2280529" y="4189480"/>
            <a:chExt cx="713232" cy="673074"/>
          </a:xfrm>
        </p:grpSpPr>
        <p:sp>
          <p:nvSpPr>
            <p:cNvPr id="83" name="TextBox 82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1</a:t>
              </a: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3440514" y="1191528"/>
            <a:ext cx="1640343" cy="521947"/>
            <a:chOff x="3209592" y="2356966"/>
            <a:chExt cx="1640343" cy="521947"/>
          </a:xfrm>
        </p:grpSpPr>
        <p:sp>
          <p:nvSpPr>
            <p:cNvPr id="130" name="Oval 129"/>
            <p:cNvSpPr/>
            <p:nvPr/>
          </p:nvSpPr>
          <p:spPr>
            <a:xfrm>
              <a:off x="3209592" y="2425305"/>
              <a:ext cx="476264" cy="45360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Arrow Connector 130"/>
            <p:cNvCxnSpPr>
              <a:stCxn id="130" idx="6"/>
              <a:endCxn id="135" idx="3"/>
            </p:cNvCxnSpPr>
            <p:nvPr/>
          </p:nvCxnSpPr>
          <p:spPr>
            <a:xfrm flipV="1">
              <a:off x="3685856" y="2356966"/>
              <a:ext cx="1164079" cy="295143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Group 131"/>
          <p:cNvGrpSpPr/>
          <p:nvPr/>
        </p:nvGrpSpPr>
        <p:grpSpPr>
          <a:xfrm>
            <a:off x="3916778" y="576513"/>
            <a:ext cx="1094332" cy="454640"/>
            <a:chOff x="3685856" y="1744893"/>
            <a:chExt cx="1094332" cy="454640"/>
          </a:xfrm>
        </p:grpSpPr>
        <p:cxnSp>
          <p:nvCxnSpPr>
            <p:cNvPr id="133" name="Straight Arrow Connector 132"/>
            <p:cNvCxnSpPr>
              <a:stCxn id="134" idx="2"/>
              <a:endCxn id="135" idx="2"/>
            </p:cNvCxnSpPr>
            <p:nvPr/>
          </p:nvCxnSpPr>
          <p:spPr>
            <a:xfrm>
              <a:off x="3685856" y="1971697"/>
              <a:ext cx="1094332" cy="227836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/>
            <p:cNvSpPr/>
            <p:nvPr/>
          </p:nvSpPr>
          <p:spPr>
            <a:xfrm>
              <a:off x="3685856" y="1744893"/>
              <a:ext cx="476264" cy="45360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5" name="Oval 134"/>
          <p:cNvSpPr/>
          <p:nvPr/>
        </p:nvSpPr>
        <p:spPr>
          <a:xfrm>
            <a:off x="5011110" y="804349"/>
            <a:ext cx="476264" cy="4536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6" name="Group 135"/>
          <p:cNvGrpSpPr/>
          <p:nvPr/>
        </p:nvGrpSpPr>
        <p:grpSpPr>
          <a:xfrm>
            <a:off x="4154910" y="1257957"/>
            <a:ext cx="1094332" cy="840881"/>
            <a:chOff x="3923988" y="2425211"/>
            <a:chExt cx="1094332" cy="840881"/>
          </a:xfrm>
        </p:grpSpPr>
        <p:cxnSp>
          <p:nvCxnSpPr>
            <p:cNvPr id="137" name="Straight Arrow Connector 136"/>
            <p:cNvCxnSpPr>
              <a:stCxn id="138" idx="7"/>
              <a:endCxn id="135" idx="4"/>
            </p:cNvCxnSpPr>
            <p:nvPr/>
          </p:nvCxnSpPr>
          <p:spPr>
            <a:xfrm flipV="1">
              <a:off x="4330505" y="2425211"/>
              <a:ext cx="687815" cy="453702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Oval 137"/>
            <p:cNvSpPr/>
            <p:nvPr/>
          </p:nvSpPr>
          <p:spPr>
            <a:xfrm>
              <a:off x="3923988" y="2812484"/>
              <a:ext cx="476264" cy="45360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Group 138"/>
          <p:cNvGrpSpPr/>
          <p:nvPr/>
        </p:nvGrpSpPr>
        <p:grpSpPr>
          <a:xfrm>
            <a:off x="5500203" y="604893"/>
            <a:ext cx="1296625" cy="453608"/>
            <a:chOff x="5269281" y="1772241"/>
            <a:chExt cx="1296625" cy="453608"/>
          </a:xfrm>
        </p:grpSpPr>
        <p:sp>
          <p:nvSpPr>
            <p:cNvPr id="140" name="Oval 139"/>
            <p:cNvSpPr/>
            <p:nvPr/>
          </p:nvSpPr>
          <p:spPr>
            <a:xfrm>
              <a:off x="6089642" y="1772241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1" name="Straight Arrow Connector 140"/>
            <p:cNvCxnSpPr>
              <a:stCxn id="140" idx="2"/>
              <a:endCxn id="135" idx="6"/>
            </p:cNvCxnSpPr>
            <p:nvPr/>
          </p:nvCxnSpPr>
          <p:spPr>
            <a:xfrm flipH="1">
              <a:off x="5269281" y="1999045"/>
              <a:ext cx="820361" cy="199456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5262071" y="122905"/>
            <a:ext cx="593211" cy="681444"/>
            <a:chOff x="4746492" y="1065642"/>
            <a:chExt cx="593211" cy="681444"/>
          </a:xfrm>
        </p:grpSpPr>
        <p:sp>
          <p:nvSpPr>
            <p:cNvPr id="146" name="Oval 145"/>
            <p:cNvSpPr/>
            <p:nvPr/>
          </p:nvSpPr>
          <p:spPr>
            <a:xfrm>
              <a:off x="4863439" y="1065642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7" name="Straight Arrow Connector 146"/>
            <p:cNvCxnSpPr>
              <a:stCxn id="146" idx="3"/>
              <a:endCxn id="135" idx="0"/>
            </p:cNvCxnSpPr>
            <p:nvPr/>
          </p:nvCxnSpPr>
          <p:spPr>
            <a:xfrm flipH="1">
              <a:off x="4746492" y="1452821"/>
              <a:ext cx="186694" cy="294265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Group 141"/>
          <p:cNvGrpSpPr/>
          <p:nvPr/>
        </p:nvGrpSpPr>
        <p:grpSpPr>
          <a:xfrm>
            <a:off x="2417362" y="1031188"/>
            <a:ext cx="1035981" cy="455483"/>
            <a:chOff x="2186440" y="2199374"/>
            <a:chExt cx="1035981" cy="455483"/>
          </a:xfrm>
        </p:grpSpPr>
        <p:sp>
          <p:nvSpPr>
            <p:cNvPr id="143" name="Oval 142"/>
            <p:cNvSpPr/>
            <p:nvPr/>
          </p:nvSpPr>
          <p:spPr>
            <a:xfrm>
              <a:off x="2186440" y="2199374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4" name="Straight Arrow Connector 143"/>
            <p:cNvCxnSpPr>
              <a:stCxn id="143" idx="6"/>
              <a:endCxn id="130" idx="2"/>
            </p:cNvCxnSpPr>
            <p:nvPr/>
          </p:nvCxnSpPr>
          <p:spPr>
            <a:xfrm>
              <a:off x="2662704" y="2426178"/>
              <a:ext cx="559717" cy="228679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/>
          <p:cNvGrpSpPr/>
          <p:nvPr/>
        </p:nvGrpSpPr>
        <p:grpSpPr>
          <a:xfrm>
            <a:off x="4581707" y="4526905"/>
            <a:ext cx="713232" cy="673074"/>
            <a:chOff x="2280529" y="4189480"/>
            <a:chExt cx="713232" cy="673074"/>
          </a:xfrm>
        </p:grpSpPr>
        <p:sp>
          <p:nvSpPr>
            <p:cNvPr id="149" name="TextBox 148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1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6624987" y="4526905"/>
            <a:ext cx="713232" cy="673074"/>
            <a:chOff x="2280529" y="4189480"/>
            <a:chExt cx="713232" cy="673074"/>
          </a:xfrm>
        </p:grpSpPr>
        <p:sp>
          <p:nvSpPr>
            <p:cNvPr id="152" name="TextBox 151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1</a:t>
              </a: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2256357" y="5320899"/>
            <a:ext cx="713232" cy="673074"/>
            <a:chOff x="2280529" y="4189480"/>
            <a:chExt cx="713232" cy="673074"/>
          </a:xfrm>
        </p:grpSpPr>
        <p:sp>
          <p:nvSpPr>
            <p:cNvPr id="158" name="TextBox 157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2</a:t>
              </a: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4570364" y="5320899"/>
            <a:ext cx="713232" cy="673074"/>
            <a:chOff x="2280529" y="4189480"/>
            <a:chExt cx="713232" cy="673074"/>
          </a:xfrm>
        </p:grpSpPr>
        <p:sp>
          <p:nvSpPr>
            <p:cNvPr id="161" name="TextBox 160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2</a:t>
              </a: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6626473" y="5320899"/>
            <a:ext cx="713232" cy="673074"/>
            <a:chOff x="2280529" y="4189480"/>
            <a:chExt cx="713232" cy="673074"/>
          </a:xfrm>
        </p:grpSpPr>
        <p:sp>
          <p:nvSpPr>
            <p:cNvPr id="164" name="TextBox 163"/>
            <p:cNvSpPr txBox="1"/>
            <p:nvPr/>
          </p:nvSpPr>
          <p:spPr>
            <a:xfrm>
              <a:off x="2280529" y="4216223"/>
              <a:ext cx="7132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L</a:t>
              </a:r>
              <a:r>
                <a:rPr lang="en-US" sz="3600" b="1" baseline="-25000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gradFill>
                    <a:gsLst>
                      <a:gs pos="0">
                        <a:srgbClr val="FFFFFF">
                          <a:tint val="40000"/>
                          <a:satMod val="250000"/>
                        </a:srgbClr>
                      </a:gs>
                      <a:gs pos="9000">
                        <a:srgbClr val="FFFFFF">
                          <a:tint val="52000"/>
                          <a:satMod val="300000"/>
                        </a:srgbClr>
                      </a:gs>
                      <a:gs pos="50000">
                        <a:srgbClr val="FFFFFF">
                          <a:shade val="20000"/>
                          <a:satMod val="300000"/>
                        </a:srgbClr>
                      </a:gs>
                      <a:gs pos="79000">
                        <a:srgbClr val="FFFFFF">
                          <a:tint val="52000"/>
                          <a:satMod val="300000"/>
                        </a:srgbClr>
                      </a:gs>
                      <a:gs pos="100000">
                        <a:srgbClr val="FFFFFF">
                          <a:tint val="40000"/>
                          <a:satMod val="250000"/>
                        </a:srgbClr>
                      </a:gs>
                    </a:gsLst>
                    <a:lin ang="5400000"/>
                  </a:gradFill>
                </a:rPr>
                <a:t>2</a:t>
              </a: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484683" y="4189480"/>
              <a:ext cx="4144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+e</a:t>
              </a:r>
            </a:p>
          </p:txBody>
        </p:sp>
      </p:grpSp>
      <p:grpSp>
        <p:nvGrpSpPr>
          <p:cNvPr id="174" name="Group 173"/>
          <p:cNvGrpSpPr/>
          <p:nvPr/>
        </p:nvGrpSpPr>
        <p:grpSpPr>
          <a:xfrm>
            <a:off x="3383456" y="3477198"/>
            <a:ext cx="714396" cy="612167"/>
            <a:chOff x="3209592" y="2425305"/>
            <a:chExt cx="714396" cy="614628"/>
          </a:xfrm>
        </p:grpSpPr>
        <p:sp>
          <p:nvSpPr>
            <p:cNvPr id="175" name="Oval 174"/>
            <p:cNvSpPr/>
            <p:nvPr/>
          </p:nvSpPr>
          <p:spPr>
            <a:xfrm>
              <a:off x="3209592" y="2425305"/>
              <a:ext cx="476264" cy="45360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6" name="Straight Arrow Connector 175"/>
            <p:cNvCxnSpPr>
              <a:stCxn id="183" idx="2"/>
              <a:endCxn id="175" idx="5"/>
            </p:cNvCxnSpPr>
            <p:nvPr/>
          </p:nvCxnSpPr>
          <p:spPr>
            <a:xfrm flipH="1" flipV="1">
              <a:off x="3616109" y="2812484"/>
              <a:ext cx="307879" cy="227449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7" name="Group 176"/>
          <p:cNvGrpSpPr/>
          <p:nvPr/>
        </p:nvGrpSpPr>
        <p:grpSpPr>
          <a:xfrm>
            <a:off x="3789973" y="2793845"/>
            <a:ext cx="546011" cy="749516"/>
            <a:chOff x="3616109" y="1744893"/>
            <a:chExt cx="546011" cy="749516"/>
          </a:xfrm>
        </p:grpSpPr>
        <p:cxnSp>
          <p:nvCxnSpPr>
            <p:cNvPr id="178" name="Straight Arrow Connector 177"/>
            <p:cNvCxnSpPr>
              <a:endCxn id="175" idx="7"/>
            </p:cNvCxnSpPr>
            <p:nvPr/>
          </p:nvCxnSpPr>
          <p:spPr>
            <a:xfrm flipH="1">
              <a:off x="3616109" y="1972729"/>
              <a:ext cx="307879" cy="521680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9" name="Oval 178"/>
            <p:cNvSpPr/>
            <p:nvPr/>
          </p:nvSpPr>
          <p:spPr>
            <a:xfrm>
              <a:off x="3685856" y="1744893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0" name="Oval 179"/>
          <p:cNvSpPr/>
          <p:nvPr/>
        </p:nvSpPr>
        <p:spPr>
          <a:xfrm>
            <a:off x="4954052" y="3021681"/>
            <a:ext cx="476264" cy="4536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Oval 182"/>
          <p:cNvSpPr/>
          <p:nvPr/>
        </p:nvSpPr>
        <p:spPr>
          <a:xfrm>
            <a:off x="4097852" y="3862562"/>
            <a:ext cx="476264" cy="453608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4" name="Group 183"/>
          <p:cNvGrpSpPr/>
          <p:nvPr/>
        </p:nvGrpSpPr>
        <p:grpSpPr>
          <a:xfrm>
            <a:off x="4574116" y="2822225"/>
            <a:ext cx="2165654" cy="1267141"/>
            <a:chOff x="4400252" y="1772241"/>
            <a:chExt cx="2165654" cy="1267141"/>
          </a:xfrm>
        </p:grpSpPr>
        <p:sp>
          <p:nvSpPr>
            <p:cNvPr id="185" name="Oval 184"/>
            <p:cNvSpPr/>
            <p:nvPr/>
          </p:nvSpPr>
          <p:spPr>
            <a:xfrm>
              <a:off x="6089642" y="1772241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6" name="Straight Arrow Connector 185"/>
            <p:cNvCxnSpPr>
              <a:stCxn id="185" idx="3"/>
              <a:endCxn id="183" idx="6"/>
            </p:cNvCxnSpPr>
            <p:nvPr/>
          </p:nvCxnSpPr>
          <p:spPr>
            <a:xfrm flipH="1">
              <a:off x="4400252" y="2159420"/>
              <a:ext cx="1759137" cy="879962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Group 186"/>
          <p:cNvGrpSpPr/>
          <p:nvPr/>
        </p:nvGrpSpPr>
        <p:grpSpPr>
          <a:xfrm>
            <a:off x="3859720" y="2340237"/>
            <a:ext cx="1938504" cy="1362857"/>
            <a:chOff x="3401199" y="1065642"/>
            <a:chExt cx="1938504" cy="1362857"/>
          </a:xfrm>
        </p:grpSpPr>
        <p:sp>
          <p:nvSpPr>
            <p:cNvPr id="188" name="Oval 187"/>
            <p:cNvSpPr/>
            <p:nvPr/>
          </p:nvSpPr>
          <p:spPr>
            <a:xfrm>
              <a:off x="4863439" y="1065642"/>
              <a:ext cx="476264" cy="453608"/>
            </a:xfrm>
            <a:prstGeom prst="ellips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9" name="Straight Arrow Connector 188"/>
            <p:cNvCxnSpPr>
              <a:stCxn id="188" idx="3"/>
              <a:endCxn id="175" idx="6"/>
            </p:cNvCxnSpPr>
            <p:nvPr/>
          </p:nvCxnSpPr>
          <p:spPr>
            <a:xfrm flipH="1">
              <a:off x="3401199" y="1452821"/>
              <a:ext cx="1531987" cy="975678"/>
            </a:xfrm>
            <a:prstGeom prst="straightConnector1">
              <a:avLst/>
            </a:prstGeom>
            <a:ln w="3810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0" name="Group 189"/>
          <p:cNvGrpSpPr/>
          <p:nvPr/>
        </p:nvGrpSpPr>
        <p:grpSpPr>
          <a:xfrm>
            <a:off x="2360304" y="3248520"/>
            <a:ext cx="1023152" cy="454575"/>
            <a:chOff x="2186440" y="2199374"/>
            <a:chExt cx="1023152" cy="454575"/>
          </a:xfrm>
        </p:grpSpPr>
        <p:sp>
          <p:nvSpPr>
            <p:cNvPr id="191" name="Oval 190"/>
            <p:cNvSpPr/>
            <p:nvPr/>
          </p:nvSpPr>
          <p:spPr>
            <a:xfrm>
              <a:off x="2186440" y="2199374"/>
              <a:ext cx="476264" cy="453608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2" name="Straight Arrow Connector 191"/>
            <p:cNvCxnSpPr>
              <a:stCxn id="191" idx="6"/>
              <a:endCxn id="175" idx="2"/>
            </p:cNvCxnSpPr>
            <p:nvPr/>
          </p:nvCxnSpPr>
          <p:spPr>
            <a:xfrm>
              <a:off x="2662704" y="2426178"/>
              <a:ext cx="546888" cy="227771"/>
            </a:xfrm>
            <a:prstGeom prst="straightConnector1">
              <a:avLst/>
            </a:prstGeom>
            <a:ln w="38100" cmpd="sng">
              <a:solidFill>
                <a:schemeClr val="tx1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3" name="Straight Connector 202"/>
          <p:cNvCxnSpPr>
            <a:stCxn id="175" idx="0"/>
            <a:endCxn id="130" idx="4"/>
          </p:cNvCxnSpPr>
          <p:nvPr/>
        </p:nvCxnSpPr>
        <p:spPr>
          <a:xfrm flipV="1">
            <a:off x="3621588" y="1713475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>
            <a:stCxn id="191" idx="0"/>
            <a:endCxn id="143" idx="4"/>
          </p:cNvCxnSpPr>
          <p:nvPr/>
        </p:nvCxnSpPr>
        <p:spPr>
          <a:xfrm flipV="1">
            <a:off x="2598436" y="1484796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179" idx="0"/>
            <a:endCxn id="134" idx="4"/>
          </p:cNvCxnSpPr>
          <p:nvPr/>
        </p:nvCxnSpPr>
        <p:spPr>
          <a:xfrm flipV="1">
            <a:off x="4097852" y="1030121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2" name="Straight Connector 211"/>
          <p:cNvCxnSpPr>
            <a:stCxn id="183" idx="0"/>
            <a:endCxn id="138" idx="4"/>
          </p:cNvCxnSpPr>
          <p:nvPr/>
        </p:nvCxnSpPr>
        <p:spPr>
          <a:xfrm flipV="1">
            <a:off x="4335984" y="2098838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180" idx="0"/>
            <a:endCxn id="135" idx="4"/>
          </p:cNvCxnSpPr>
          <p:nvPr/>
        </p:nvCxnSpPr>
        <p:spPr>
          <a:xfrm flipV="1">
            <a:off x="5192184" y="1257957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Connector 217"/>
          <p:cNvCxnSpPr>
            <a:stCxn id="188" idx="0"/>
            <a:endCxn id="146" idx="4"/>
          </p:cNvCxnSpPr>
          <p:nvPr/>
        </p:nvCxnSpPr>
        <p:spPr>
          <a:xfrm flipV="1">
            <a:off x="5560092" y="576513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185" idx="0"/>
            <a:endCxn id="140" idx="4"/>
          </p:cNvCxnSpPr>
          <p:nvPr/>
        </p:nvCxnSpPr>
        <p:spPr>
          <a:xfrm flipV="1">
            <a:off x="6501638" y="1058501"/>
            <a:ext cx="57058" cy="1763724"/>
          </a:xfrm>
          <a:prstGeom prst="line">
            <a:avLst/>
          </a:prstGeom>
          <a:ln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Connector 223"/>
          <p:cNvCxnSpPr/>
          <p:nvPr/>
        </p:nvCxnSpPr>
        <p:spPr>
          <a:xfrm flipV="1">
            <a:off x="1880040" y="2207278"/>
            <a:ext cx="5171782" cy="3302"/>
          </a:xfrm>
          <a:prstGeom prst="line">
            <a:avLst/>
          </a:prstGeom>
          <a:ln w="12700" cmpd="sng"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452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The model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1. no-action.</a:t>
            </a:r>
          </a:p>
          <a:p>
            <a:pPr lvl="1"/>
            <a:r>
              <a:rPr lang="en-US" dirty="0" smtClean="0"/>
              <a:t>Nothing happens, i.e., the network remains unchanged.</a:t>
            </a:r>
          </a:p>
          <a:p>
            <a:r>
              <a:rPr lang="en-US" dirty="0" smtClean="0"/>
              <a:t>2. internal-growth.</a:t>
            </a:r>
          </a:p>
          <a:p>
            <a:pPr lvl="1"/>
            <a:r>
              <a:rPr lang="en-US" dirty="0" smtClean="0"/>
              <a:t>The network grows according to internal dynamics, i.e., something happens independently of the other networks. </a:t>
            </a:r>
          </a:p>
          <a:p>
            <a:r>
              <a:rPr lang="en-US" dirty="0" smtClean="0"/>
              <a:t>3. external-growth.</a:t>
            </a:r>
          </a:p>
          <a:p>
            <a:pPr lvl="1"/>
            <a:r>
              <a:rPr lang="en-US" dirty="0" smtClean="0"/>
              <a:t>The network grows according to external dynamics, i.e., something happens because of the configuration of an external network.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248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growing with </a:t>
            </a:r>
            <a:r>
              <a:rPr lang="en-US" dirty="0" err="1"/>
              <a:t>multinet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nb-NO" sz="2000" dirty="0" err="1">
                <a:latin typeface="LMMono10"/>
              </a:rPr>
              <a:t>models_mix</a:t>
            </a:r>
            <a:r>
              <a:rPr lang="nb-NO" sz="2000" dirty="0">
                <a:latin typeface="LMMono10"/>
              </a:rPr>
              <a:t> &lt;</a:t>
            </a:r>
            <a:r>
              <a:rPr lang="nb-NO" sz="2000" dirty="0" smtClean="0">
                <a:latin typeface="LMMono10"/>
              </a:rPr>
              <a:t>-</a:t>
            </a:r>
          </a:p>
          <a:p>
            <a:pPr marL="0" indent="0">
              <a:buNone/>
            </a:pPr>
            <a:r>
              <a:rPr lang="nb-NO" sz="2000" b="1" dirty="0" smtClean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evolution_pa_ml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),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evolution_er_ml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100</a:t>
            </a:r>
            <a:r>
              <a:rPr lang="nb-NO" sz="2000" dirty="0">
                <a:latin typeface="LMMono10"/>
              </a:rPr>
              <a:t>),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evolution_er_ml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100</a:t>
            </a:r>
            <a:r>
              <a:rPr lang="nb-NO" sz="2000" dirty="0">
                <a:latin typeface="LMMono10"/>
              </a:rPr>
              <a:t>)) </a:t>
            </a:r>
          </a:p>
          <a:p>
            <a:pPr marL="0" indent="0">
              <a:buNone/>
            </a:pPr>
            <a:endParaRPr lang="nb-NO" sz="2000" dirty="0">
              <a:latin typeface="LMMono10"/>
            </a:endParaRPr>
          </a:p>
          <a:p>
            <a:pPr marL="0" indent="0">
              <a:buNone/>
            </a:pPr>
            <a:r>
              <a:rPr lang="nb-NO" sz="2000" dirty="0" err="1">
                <a:latin typeface="LMMono10"/>
              </a:rPr>
              <a:t>pr.external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,.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8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)</a:t>
            </a:r>
            <a:br>
              <a:rPr lang="nb-NO" sz="2000" dirty="0">
                <a:latin typeface="LMMono10"/>
              </a:rPr>
            </a:br>
            <a:r>
              <a:rPr lang="nb-NO" sz="2000" dirty="0" err="1">
                <a:latin typeface="LMMono10"/>
              </a:rPr>
              <a:t>pr.internal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,.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2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)</a:t>
            </a:r>
            <a:br>
              <a:rPr lang="nb-NO" sz="2000" dirty="0">
                <a:latin typeface="LMMono10"/>
              </a:rPr>
            </a:br>
            <a:r>
              <a:rPr lang="nb-NO" sz="2000" dirty="0" err="1">
                <a:latin typeface="LMMono10"/>
              </a:rPr>
              <a:t>dependency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matrix</a:t>
            </a:r>
            <a:r>
              <a:rPr lang="nb-NO" sz="2000" dirty="0">
                <a:latin typeface="LMMono10"/>
              </a:rPr>
              <a:t>(</a:t>
            </a:r>
            <a:r>
              <a:rPr lang="nb-NO" sz="2000" b="1" dirty="0">
                <a:solidFill>
                  <a:srgbClr val="214987"/>
                </a:solidFill>
                <a:latin typeface="LMMonoLt10"/>
              </a:rPr>
              <a:t>c</a:t>
            </a:r>
            <a:r>
              <a:rPr lang="nb-NO" sz="2000" dirty="0">
                <a:latin typeface="LMMono10"/>
              </a:rPr>
              <a:t>(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0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1</a:t>
            </a:r>
            <a:r>
              <a:rPr lang="nb-NO" sz="2000" dirty="0">
                <a:latin typeface="LMMono10"/>
              </a:rPr>
              <a:t>),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,</a:t>
            </a:r>
            <a:r>
              <a:rPr lang="nb-NO" sz="2000" dirty="0">
                <a:solidFill>
                  <a:srgbClr val="0000CE"/>
                </a:solidFill>
                <a:latin typeface="LMMono10"/>
              </a:rPr>
              <a:t>3</a:t>
            </a:r>
            <a:r>
              <a:rPr lang="nb-NO" sz="2000" dirty="0">
                <a:latin typeface="LMMono10"/>
              </a:rPr>
              <a:t>) </a:t>
            </a:r>
          </a:p>
          <a:p>
            <a:pPr marL="0" indent="0">
              <a:buNone/>
            </a:pPr>
            <a:endParaRPr lang="nb-NO" sz="2000" dirty="0">
              <a:latin typeface="LMMono10"/>
            </a:endParaRPr>
          </a:p>
          <a:p>
            <a:pPr marL="0" indent="0">
              <a:buNone/>
            </a:pPr>
            <a:r>
              <a:rPr lang="nb-NO" sz="2000" dirty="0" err="1">
                <a:latin typeface="LMMono10"/>
              </a:rPr>
              <a:t>ml_generated_mix</a:t>
            </a:r>
            <a:r>
              <a:rPr lang="nb-NO" sz="2000" dirty="0">
                <a:latin typeface="LMMono10"/>
              </a:rPr>
              <a:t> &lt;- </a:t>
            </a:r>
            <a:r>
              <a:rPr lang="nb-NO" sz="2000" b="1" dirty="0" err="1">
                <a:solidFill>
                  <a:srgbClr val="214987"/>
                </a:solidFill>
                <a:latin typeface="LMMonoLt10"/>
              </a:rPr>
              <a:t>grow_ml</a:t>
            </a:r>
            <a:r>
              <a:rPr lang="nb-NO" sz="2000" dirty="0">
                <a:latin typeface="LMMono10"/>
              </a:rPr>
              <a:t>(</a:t>
            </a:r>
          </a:p>
          <a:p>
            <a:pPr marL="0" indent="0">
              <a:buNone/>
            </a:pPr>
            <a:r>
              <a:rPr lang="nb-NO" sz="2000" dirty="0">
                <a:solidFill>
                  <a:srgbClr val="0000CE"/>
                </a:solidFill>
                <a:latin typeface="LMMono10"/>
              </a:rPr>
              <a:t>	100</a:t>
            </a:r>
            <a:r>
              <a:rPr lang="nb-NO" sz="2000" dirty="0">
                <a:latin typeface="LMMono10"/>
              </a:rPr>
              <a:t>,</a:t>
            </a:r>
          </a:p>
          <a:p>
            <a:pPr marL="0" indent="0">
              <a:buNone/>
            </a:pPr>
            <a:r>
              <a:rPr lang="nb-NO" sz="2000" dirty="0">
                <a:solidFill>
                  <a:srgbClr val="0000CE"/>
                </a:solidFill>
                <a:latin typeface="LMMono10"/>
              </a:rPr>
              <a:t>	100</a:t>
            </a:r>
            <a:r>
              <a:rPr lang="nb-NO" sz="2000" dirty="0">
                <a:latin typeface="LMMono10"/>
              </a:rPr>
              <a:t>, </a:t>
            </a: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>
                <a:latin typeface="LMMono10"/>
              </a:rPr>
              <a:t>models_mix</a:t>
            </a:r>
            <a:r>
              <a:rPr lang="nb-NO" sz="2000" dirty="0">
                <a:latin typeface="LMMono10"/>
              </a:rPr>
              <a:t>, </a:t>
            </a:r>
            <a:endParaRPr lang="nb-NO" sz="2000" dirty="0" smtClean="0">
              <a:latin typeface="LMMono10"/>
            </a:endParaRP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 smtClean="0">
                <a:latin typeface="LMMono10"/>
              </a:rPr>
              <a:t>pr.internal</a:t>
            </a:r>
            <a:r>
              <a:rPr lang="nb-NO" sz="2000" dirty="0">
                <a:latin typeface="LMMono10"/>
              </a:rPr>
              <a:t>, </a:t>
            </a:r>
            <a:endParaRPr lang="nb-NO" sz="2000" dirty="0" smtClean="0">
              <a:latin typeface="LMMono10"/>
            </a:endParaRP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 smtClean="0">
                <a:latin typeface="LMMono10"/>
              </a:rPr>
              <a:t>pr.external</a:t>
            </a:r>
            <a:r>
              <a:rPr lang="nb-NO" sz="2000" dirty="0">
                <a:latin typeface="LMMono10"/>
              </a:rPr>
              <a:t>, </a:t>
            </a:r>
            <a:endParaRPr lang="nb-NO" sz="2000" dirty="0" smtClean="0">
              <a:latin typeface="LMMono10"/>
            </a:endParaRPr>
          </a:p>
          <a:p>
            <a:pPr marL="0" indent="0">
              <a:buNone/>
            </a:pPr>
            <a:r>
              <a:rPr lang="nb-NO" sz="2000" dirty="0">
                <a:latin typeface="LMMono10"/>
              </a:rPr>
              <a:t>	</a:t>
            </a:r>
            <a:r>
              <a:rPr lang="nb-NO" sz="2000" dirty="0" err="1" smtClean="0">
                <a:latin typeface="LMMono10"/>
              </a:rPr>
              <a:t>dependency</a:t>
            </a:r>
            <a:r>
              <a:rPr lang="nb-NO" sz="2000" dirty="0">
                <a:latin typeface="LMMono10"/>
              </a:rPr>
              <a:t>) </a:t>
            </a:r>
            <a:endParaRPr lang="nb-NO" sz="2000" dirty="0"/>
          </a:p>
          <a:p>
            <a:pPr marL="0" indent="0">
              <a:buNone/>
            </a:pPr>
            <a:endParaRPr lang="nb-NO" sz="1800" dirty="0">
              <a:latin typeface="LMMono10"/>
            </a:endParaRPr>
          </a:p>
          <a:p>
            <a:pPr marL="0" indent="0">
              <a:buNone/>
            </a:pPr>
            <a:endParaRPr lang="nb-NO" sz="1800" dirty="0">
              <a:effectLst/>
              <a:latin typeface="LMMono10"/>
            </a:endParaRPr>
          </a:p>
          <a:p>
            <a:pPr marL="0" indent="0">
              <a:buNone/>
            </a:pPr>
            <a:endParaRPr lang="nb-NO" sz="1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0833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0BCEAA37-A2AA-45E8-85E9-CF1E68752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013" y="1810002"/>
            <a:ext cx="7740352" cy="4086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C2479A-0515-40AA-B0A0-F6F6DC4C106F}"/>
              </a:ext>
            </a:extLst>
          </p:cNvPr>
          <p:cNvSpPr txBox="1"/>
          <p:nvPr/>
        </p:nvSpPr>
        <p:spPr>
          <a:xfrm>
            <a:off x="5772479" y="5681569"/>
            <a:ext cx="1992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 (</a:t>
            </a:r>
            <a:r>
              <a:rPr lang="en-US" dirty="0" err="1"/>
              <a:t>int</a:t>
            </a:r>
            <a:r>
              <a:rPr lang="en-US" dirty="0" smtClean="0"/>
              <a:t>=1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=0)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75AA73E-1469-4574-9C7B-ED5CC41B2928}"/>
              </a:ext>
            </a:extLst>
          </p:cNvPr>
          <p:cNvSpPr txBox="1"/>
          <p:nvPr/>
        </p:nvSpPr>
        <p:spPr>
          <a:xfrm>
            <a:off x="1124000" y="5712139"/>
            <a:ext cx="195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 (</a:t>
            </a:r>
            <a:r>
              <a:rPr lang="en-US" dirty="0" err="1"/>
              <a:t>int</a:t>
            </a:r>
            <a:r>
              <a:rPr lang="en-US" dirty="0" smtClean="0"/>
              <a:t>=1</a:t>
            </a:r>
            <a:r>
              <a:rPr lang="en-US" dirty="0"/>
              <a:t>, </a:t>
            </a:r>
            <a:r>
              <a:rPr lang="en-US" dirty="0" err="1"/>
              <a:t>ext</a:t>
            </a:r>
            <a:r>
              <a:rPr lang="en-US" dirty="0"/>
              <a:t>=0)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5B6050-5E36-4BA0-A067-A15B234674F8}"/>
              </a:ext>
            </a:extLst>
          </p:cNvPr>
          <p:cNvSpPr txBox="1"/>
          <p:nvPr/>
        </p:nvSpPr>
        <p:spPr>
          <a:xfrm>
            <a:off x="3371522" y="5681569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ER (</a:t>
            </a:r>
            <a:r>
              <a:rPr lang="en-US" dirty="0" err="1"/>
              <a:t>int</a:t>
            </a:r>
            <a:r>
              <a:rPr lang="en-US" dirty="0" smtClean="0"/>
              <a:t>=.</a:t>
            </a:r>
            <a:r>
              <a:rPr lang="en-US" dirty="0"/>
              <a:t>2, </a:t>
            </a:r>
            <a:r>
              <a:rPr lang="en-US" dirty="0" err="1"/>
              <a:t>ext</a:t>
            </a:r>
            <a:r>
              <a:rPr lang="en-US" dirty="0"/>
              <a:t>=0.8)</a:t>
            </a:r>
          </a:p>
        </p:txBody>
      </p:sp>
    </p:spTree>
    <p:extLst>
      <p:ext uri="{BB962C8B-B14F-4D97-AF65-F5344CB8AC3E}">
        <p14:creationId xmlns:p14="http://schemas.microsoft.com/office/powerpoint/2010/main" val="2632018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4294967295"/>
          </p:nvPr>
        </p:nvSpPr>
        <p:spPr>
          <a:xfrm>
            <a:off x="107504" y="2132856"/>
            <a:ext cx="2592288" cy="35986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http://</a:t>
            </a:r>
            <a:r>
              <a:rPr lang="en-US" sz="1800" dirty="0" err="1"/>
              <a:t>multilayer.it.uu.se</a:t>
            </a:r>
            <a:endParaRPr lang="en-US" sz="1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2546987"/>
            <a:ext cx="2579696" cy="388902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06152" y="2394079"/>
            <a:ext cx="6408712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 smtClean="0"/>
              <a:t>(</a:t>
            </a:r>
            <a:r>
              <a:rPr lang="en-US" sz="1600" b="1" dirty="0"/>
              <a:t>on diffusion/propagation)</a:t>
            </a:r>
            <a:r>
              <a:rPr lang="en-US" sz="1600" dirty="0"/>
              <a:t> </a:t>
            </a:r>
            <a:r>
              <a:rPr lang="en-US" sz="1600" dirty="0" err="1"/>
              <a:t>Mostafa</a:t>
            </a:r>
            <a:r>
              <a:rPr lang="en-US" sz="1600" dirty="0"/>
              <a:t> </a:t>
            </a:r>
            <a:r>
              <a:rPr lang="en-US" sz="1600" dirty="0" err="1"/>
              <a:t>Salehi</a:t>
            </a:r>
            <a:r>
              <a:rPr lang="en-US" sz="1600" dirty="0"/>
              <a:t>, Rajesh Sharma, Moreno </a:t>
            </a:r>
            <a:r>
              <a:rPr lang="en-US" sz="1600" dirty="0" err="1"/>
              <a:t>Marzolla</a:t>
            </a:r>
            <a:r>
              <a:rPr lang="en-US" sz="1600" dirty="0"/>
              <a:t>, Matteo Magnani, </a:t>
            </a:r>
            <a:r>
              <a:rPr lang="en-US" sz="1600" dirty="0" err="1"/>
              <a:t>Payam</a:t>
            </a:r>
            <a:r>
              <a:rPr lang="en-US" sz="1600" dirty="0"/>
              <a:t> </a:t>
            </a:r>
            <a:r>
              <a:rPr lang="en-US" sz="1600" dirty="0" err="1"/>
              <a:t>Siyari</a:t>
            </a:r>
            <a:r>
              <a:rPr lang="en-US" sz="1600" dirty="0"/>
              <a:t>, and </a:t>
            </a:r>
            <a:r>
              <a:rPr lang="en-US" sz="1600" dirty="0" err="1"/>
              <a:t>Danilo</a:t>
            </a:r>
            <a:r>
              <a:rPr lang="en-US" sz="1600" dirty="0"/>
              <a:t> </a:t>
            </a:r>
            <a:r>
              <a:rPr lang="en-US" sz="1600" dirty="0" err="1"/>
              <a:t>Montesi</a:t>
            </a:r>
            <a:r>
              <a:rPr lang="en-US" sz="1600" dirty="0"/>
              <a:t>. 2015. “Spreading Processes in Multilayer Networks.” IEEE Transactions on Network Science and Engineering 2 (2): 65–83. </a:t>
            </a:r>
          </a:p>
          <a:p>
            <a:endParaRPr lang="en-US" sz="1600" dirty="0"/>
          </a:p>
          <a:p>
            <a:r>
              <a:rPr lang="en-US" sz="1600" b="1" dirty="0"/>
              <a:t>(on layer comparison)</a:t>
            </a:r>
            <a:r>
              <a:rPr lang="en-US" sz="1600" dirty="0"/>
              <a:t> </a:t>
            </a:r>
            <a:r>
              <a:rPr lang="en-US" sz="1600" dirty="0" err="1"/>
              <a:t>Brodka</a:t>
            </a:r>
            <a:r>
              <a:rPr lang="en-US" sz="1600" dirty="0"/>
              <a:t>, P., </a:t>
            </a:r>
            <a:r>
              <a:rPr lang="en-US" sz="1600" dirty="0" err="1"/>
              <a:t>Chmiel</a:t>
            </a:r>
            <a:r>
              <a:rPr lang="en-US" sz="1600" dirty="0"/>
              <a:t>, A., Magnani, M., and </a:t>
            </a:r>
            <a:r>
              <a:rPr lang="en-US" sz="1600" dirty="0" err="1"/>
              <a:t>Ragozini</a:t>
            </a:r>
            <a:r>
              <a:rPr lang="en-US" sz="1600" dirty="0"/>
              <a:t>, G. 2018. “Quantifying layer similarity in multiplex networks: a systematic study“. Royal Society Open Science, 5(8). </a:t>
            </a:r>
            <a:endParaRPr lang="en-US" sz="1600" dirty="0" smtClean="0"/>
          </a:p>
          <a:p>
            <a:endParaRPr lang="en-US" sz="1600" dirty="0"/>
          </a:p>
          <a:p>
            <a:r>
              <a:rPr lang="en-US" sz="1600" b="1" dirty="0"/>
              <a:t>(on clustering)</a:t>
            </a:r>
            <a:r>
              <a:rPr lang="en-US" sz="1600" dirty="0"/>
              <a:t> </a:t>
            </a:r>
            <a:r>
              <a:rPr lang="en-US" sz="1600" dirty="0" err="1" smtClean="0"/>
              <a:t>Obaida</a:t>
            </a:r>
            <a:r>
              <a:rPr lang="en-US" sz="1600" dirty="0" smtClean="0"/>
              <a:t> </a:t>
            </a:r>
            <a:r>
              <a:rPr lang="en-US" sz="1600" dirty="0" err="1"/>
              <a:t>Hanteer</a:t>
            </a:r>
            <a:r>
              <a:rPr lang="en-US" sz="1600" dirty="0"/>
              <a:t>, Roberto </a:t>
            </a:r>
            <a:r>
              <a:rPr lang="en-US" sz="1600" dirty="0" err="1"/>
              <a:t>Interdonato</a:t>
            </a:r>
            <a:r>
              <a:rPr lang="en-US" sz="1600" dirty="0"/>
              <a:t>, Matteo Magnani, Luca Rossi and Andrea </a:t>
            </a:r>
            <a:r>
              <a:rPr lang="en-US" sz="1600" dirty="0" err="1"/>
              <a:t>Tagarelli</a:t>
            </a:r>
            <a:r>
              <a:rPr lang="en-US" sz="1600" dirty="0"/>
              <a:t>. “Community Detection in Multiplex Networks.” </a:t>
            </a:r>
            <a:r>
              <a:rPr lang="en-US" sz="1600" dirty="0" smtClean="0"/>
              <a:t>Available on </a:t>
            </a:r>
            <a:r>
              <a:rPr lang="en-US" sz="1600" dirty="0" err="1" smtClean="0"/>
              <a:t>arXiv</a:t>
            </a:r>
            <a:r>
              <a:rPr lang="en-US" sz="1600" dirty="0" smtClean="0"/>
              <a:t>.</a:t>
            </a:r>
            <a:endParaRPr lang="en-US" sz="1600" dirty="0"/>
          </a:p>
          <a:p>
            <a:endParaRPr lang="en-US" sz="1600" dirty="0"/>
          </a:p>
          <a:p>
            <a:r>
              <a:rPr lang="en-US" sz="1600" b="1" dirty="0"/>
              <a:t>(on simplification)</a:t>
            </a:r>
            <a:r>
              <a:rPr lang="en-US" sz="1600" dirty="0"/>
              <a:t> Roberto </a:t>
            </a:r>
            <a:r>
              <a:rPr lang="en-US" sz="1600" dirty="0" err="1"/>
              <a:t>Interdonato</a:t>
            </a:r>
            <a:r>
              <a:rPr lang="en-US" sz="1600" dirty="0"/>
              <a:t>, Matteo Magnani, Diego </a:t>
            </a:r>
            <a:r>
              <a:rPr lang="en-US" sz="1600" dirty="0" err="1"/>
              <a:t>Perna</a:t>
            </a:r>
            <a:r>
              <a:rPr lang="en-US" sz="1600" dirty="0"/>
              <a:t>, Andrea </a:t>
            </a:r>
            <a:r>
              <a:rPr lang="en-US" sz="1600" dirty="0" err="1"/>
              <a:t>Tagarelli</a:t>
            </a:r>
            <a:r>
              <a:rPr lang="en-US" sz="1600" dirty="0"/>
              <a:t> and </a:t>
            </a:r>
            <a:r>
              <a:rPr lang="en-US" sz="1600" dirty="0" err="1"/>
              <a:t>Davide</a:t>
            </a:r>
            <a:r>
              <a:rPr lang="en-US" sz="1600" dirty="0"/>
              <a:t> </a:t>
            </a:r>
            <a:r>
              <a:rPr lang="en-US" sz="1600" dirty="0" smtClean="0"/>
              <a:t>Vega. </a:t>
            </a:r>
            <a:r>
              <a:rPr lang="en-US" sz="1600" dirty="0"/>
              <a:t>“A survey on methods for multilayer network simplification“. Forthcoming.</a:t>
            </a:r>
          </a:p>
        </p:txBody>
      </p:sp>
      <p:sp>
        <p:nvSpPr>
          <p:cNvPr id="5" name="Rectangle 4"/>
          <p:cNvSpPr/>
          <p:nvPr/>
        </p:nvSpPr>
        <p:spPr>
          <a:xfrm>
            <a:off x="179512" y="44624"/>
            <a:ext cx="896448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err="1"/>
              <a:t>Mikko</a:t>
            </a:r>
            <a:r>
              <a:rPr lang="en-US" sz="1600" dirty="0"/>
              <a:t> </a:t>
            </a:r>
            <a:r>
              <a:rPr lang="en-US" sz="1600" dirty="0" err="1"/>
              <a:t>Kivelä</a:t>
            </a:r>
            <a:r>
              <a:rPr lang="en-US" sz="1600" dirty="0"/>
              <a:t>, </a:t>
            </a:r>
            <a:r>
              <a:rPr lang="en-US" sz="1600" dirty="0" err="1"/>
              <a:t>Alexandre</a:t>
            </a:r>
            <a:r>
              <a:rPr lang="en-US" sz="1600" dirty="0"/>
              <a:t> Arenas, Marc </a:t>
            </a:r>
            <a:r>
              <a:rPr lang="en-US" sz="1600" dirty="0" err="1"/>
              <a:t>Barthelemy</a:t>
            </a:r>
            <a:r>
              <a:rPr lang="en-US" sz="1600" dirty="0"/>
              <a:t>, James P. Gleeson, </a:t>
            </a:r>
            <a:r>
              <a:rPr lang="en-US" sz="1600" dirty="0" err="1"/>
              <a:t>Yamir</a:t>
            </a:r>
            <a:r>
              <a:rPr lang="en-US" sz="1600" dirty="0"/>
              <a:t> Moreno, and Mason A. Porter. 2014. “Multilayer Networks.” Physics and Society. Journal of Complex Networks 2 (3</a:t>
            </a:r>
            <a:r>
              <a:rPr lang="en-US" sz="1600" dirty="0" smtClean="0"/>
              <a:t>). </a:t>
            </a:r>
          </a:p>
          <a:p>
            <a:endParaRPr lang="en-US" sz="1600" dirty="0"/>
          </a:p>
          <a:p>
            <a:r>
              <a:rPr lang="en-US" sz="1600" dirty="0"/>
              <a:t>Stefano </a:t>
            </a:r>
            <a:r>
              <a:rPr lang="en-US" sz="1600" dirty="0" err="1"/>
              <a:t>Boccaletti</a:t>
            </a:r>
            <a:r>
              <a:rPr lang="en-US" sz="1600" dirty="0"/>
              <a:t>, </a:t>
            </a:r>
            <a:r>
              <a:rPr lang="en-US" sz="1600" dirty="0" err="1"/>
              <a:t>Ginestra</a:t>
            </a:r>
            <a:r>
              <a:rPr lang="en-US" sz="1600" dirty="0"/>
              <a:t> </a:t>
            </a:r>
            <a:r>
              <a:rPr lang="en-US" sz="1600" dirty="0" err="1"/>
              <a:t>Bianconi</a:t>
            </a:r>
            <a:r>
              <a:rPr lang="en-US" sz="1600" dirty="0"/>
              <a:t>, </a:t>
            </a:r>
            <a:r>
              <a:rPr lang="en-US" sz="1600" dirty="0" err="1"/>
              <a:t>Regino</a:t>
            </a:r>
            <a:r>
              <a:rPr lang="en-US" sz="1600" dirty="0"/>
              <a:t> </a:t>
            </a:r>
            <a:r>
              <a:rPr lang="en-US" sz="1600" dirty="0" err="1"/>
              <a:t>Criado</a:t>
            </a:r>
            <a:r>
              <a:rPr lang="en-US" sz="1600" dirty="0"/>
              <a:t>, </a:t>
            </a:r>
            <a:r>
              <a:rPr lang="en-US" sz="1600" dirty="0" err="1"/>
              <a:t>Charo</a:t>
            </a:r>
            <a:r>
              <a:rPr lang="en-US" sz="1600" dirty="0"/>
              <a:t> I. Del </a:t>
            </a:r>
            <a:r>
              <a:rPr lang="en-US" sz="1600" dirty="0" err="1"/>
              <a:t>Genio</a:t>
            </a:r>
            <a:r>
              <a:rPr lang="en-US" sz="1600" dirty="0"/>
              <a:t>, </a:t>
            </a:r>
            <a:r>
              <a:rPr lang="en-US" sz="1600" dirty="0" err="1"/>
              <a:t>Jesús</a:t>
            </a:r>
            <a:r>
              <a:rPr lang="en-US" sz="1600" dirty="0"/>
              <a:t> Gómez-</a:t>
            </a:r>
            <a:r>
              <a:rPr lang="en-US" sz="1600" dirty="0" err="1"/>
              <a:t>Gardeñes</a:t>
            </a:r>
            <a:r>
              <a:rPr lang="en-US" sz="1600" dirty="0"/>
              <a:t>, Miguel Romance, Irene </a:t>
            </a:r>
            <a:r>
              <a:rPr lang="en-US" sz="1600" dirty="0" err="1"/>
              <a:t>Sendiña-Nadal</a:t>
            </a:r>
            <a:r>
              <a:rPr lang="en-US" sz="1600" dirty="0"/>
              <a:t>, Zhen Wang, and </a:t>
            </a:r>
            <a:r>
              <a:rPr lang="en-US" sz="1600" dirty="0" err="1"/>
              <a:t>Massimiliano</a:t>
            </a:r>
            <a:r>
              <a:rPr lang="en-US" sz="1600" dirty="0"/>
              <a:t> </a:t>
            </a:r>
            <a:r>
              <a:rPr lang="en-US" sz="1600" dirty="0" err="1"/>
              <a:t>Zanin</a:t>
            </a:r>
            <a:r>
              <a:rPr lang="en-US" sz="1600" dirty="0"/>
              <a:t>. 2014. “The Structure and Dynamics of Multilayer Networks.” Physics Reports 544 (1</a:t>
            </a:r>
            <a:r>
              <a:rPr lang="en-US" sz="1600" dirty="0" smtClean="0"/>
              <a:t>). </a:t>
            </a:r>
          </a:p>
          <a:p>
            <a:endParaRPr lang="en-US" sz="1400" dirty="0"/>
          </a:p>
          <a:p>
            <a:r>
              <a:rPr lang="en-US" sz="1600" dirty="0" err="1"/>
              <a:t>Ginestra</a:t>
            </a:r>
            <a:r>
              <a:rPr lang="en-US" sz="1600" dirty="0"/>
              <a:t> </a:t>
            </a:r>
            <a:r>
              <a:rPr lang="en-US" sz="1600" dirty="0" err="1" smtClean="0"/>
              <a:t>Bianconi</a:t>
            </a:r>
            <a:r>
              <a:rPr lang="en-US" sz="1600" dirty="0" smtClean="0"/>
              <a:t>. Multilayer Networks: Structure </a:t>
            </a:r>
            <a:r>
              <a:rPr lang="en-US" sz="1600" dirty="0"/>
              <a:t>and </a:t>
            </a:r>
            <a:r>
              <a:rPr lang="en-US" sz="1600" dirty="0" smtClean="0"/>
              <a:t>Function. Oxford University Press. 2018.</a:t>
            </a:r>
            <a:endParaRPr lang="en-US" sz="1600" dirty="0"/>
          </a:p>
          <a:p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107504" y="6495502"/>
            <a:ext cx="2275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R: </a:t>
            </a:r>
            <a:r>
              <a:rPr lang="en-US" dirty="0" err="1" smtClean="0"/>
              <a:t>RSiena</a:t>
            </a:r>
            <a:r>
              <a:rPr lang="en-US" dirty="0" smtClean="0"/>
              <a:t>, multiplex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57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7742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6318" y="3789040"/>
            <a:ext cx="3940923" cy="29201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7381827" y="3356992"/>
            <a:ext cx="1771075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8000"/>
                </a:solidFill>
              </a:rPr>
              <a:t>workshop.Rmd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 rot="5400000">
            <a:off x="7277792" y="5733178"/>
            <a:ext cx="1582484" cy="369332"/>
          </a:xfrm>
          <a:prstGeom prst="rect">
            <a:avLst/>
          </a:prstGeom>
          <a:ln>
            <a:noFill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008000"/>
                </a:solidFill>
              </a:rPr>
              <a:t>w</a:t>
            </a:r>
            <a:r>
              <a:rPr lang="en-US" dirty="0" err="1" smtClean="0">
                <a:solidFill>
                  <a:srgbClr val="008000"/>
                </a:solidFill>
              </a:rPr>
              <a:t>orkshop.pdf</a:t>
            </a:r>
            <a:endParaRPr lang="en-US" dirty="0">
              <a:solidFill>
                <a:srgbClr val="008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" y="3783109"/>
            <a:ext cx="3873252" cy="293064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084828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Link to be added.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5782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material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81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Connector 29"/>
          <p:cNvCxnSpPr/>
          <p:nvPr/>
        </p:nvCxnSpPr>
        <p:spPr bwMode="auto">
          <a:xfrm flipV="1">
            <a:off x="5364088" y="2132856"/>
            <a:ext cx="1152128" cy="54985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between two nodes?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467544" y="256490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A1</a:t>
            </a:r>
          </a:p>
        </p:txBody>
      </p:sp>
      <p:sp>
        <p:nvSpPr>
          <p:cNvPr id="8" name="Oval 7"/>
          <p:cNvSpPr/>
          <p:nvPr/>
        </p:nvSpPr>
        <p:spPr bwMode="auto">
          <a:xfrm>
            <a:off x="1907704" y="1700808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A2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1907704" y="328498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A3</a:t>
            </a:r>
          </a:p>
        </p:txBody>
      </p:sp>
      <p:sp>
        <p:nvSpPr>
          <p:cNvPr id="10" name="Oval 9"/>
          <p:cNvSpPr/>
          <p:nvPr/>
        </p:nvSpPr>
        <p:spPr bwMode="auto">
          <a:xfrm>
            <a:off x="3491880" y="256490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A4</a:t>
            </a:r>
          </a:p>
        </p:txBody>
      </p:sp>
      <p:cxnSp>
        <p:nvCxnSpPr>
          <p:cNvPr id="12" name="Straight Connector 11"/>
          <p:cNvCxnSpPr>
            <a:stCxn id="7" idx="7"/>
            <a:endCxn id="8" idx="3"/>
          </p:cNvCxnSpPr>
          <p:nvPr/>
        </p:nvCxnSpPr>
        <p:spPr bwMode="auto">
          <a:xfrm flipV="1">
            <a:off x="1143633" y="2253972"/>
            <a:ext cx="880070" cy="405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>
            <a:stCxn id="9" idx="0"/>
            <a:endCxn id="8" idx="4"/>
          </p:cNvCxnSpPr>
          <p:nvPr/>
        </p:nvCxnSpPr>
        <p:spPr bwMode="auto">
          <a:xfrm flipV="1">
            <a:off x="2303748" y="2348880"/>
            <a:ext cx="0" cy="93610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Straight Connector 15"/>
          <p:cNvCxnSpPr>
            <a:stCxn id="9" idx="6"/>
            <a:endCxn id="10" idx="3"/>
          </p:cNvCxnSpPr>
          <p:nvPr/>
        </p:nvCxnSpPr>
        <p:spPr bwMode="auto">
          <a:xfrm flipV="1">
            <a:off x="2699792" y="3118068"/>
            <a:ext cx="908087" cy="4909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Connector 18"/>
          <p:cNvCxnSpPr>
            <a:stCxn id="8" idx="5"/>
            <a:endCxn id="10" idx="1"/>
          </p:cNvCxnSpPr>
          <p:nvPr/>
        </p:nvCxnSpPr>
        <p:spPr bwMode="auto">
          <a:xfrm>
            <a:off x="2583793" y="2253972"/>
            <a:ext cx="1024086" cy="4058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Oval 21"/>
          <p:cNvSpPr/>
          <p:nvPr/>
        </p:nvSpPr>
        <p:spPr bwMode="auto">
          <a:xfrm>
            <a:off x="4932040" y="258780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A1</a:t>
            </a:r>
          </a:p>
        </p:txBody>
      </p:sp>
      <p:sp>
        <p:nvSpPr>
          <p:cNvPr id="23" name="Oval 22"/>
          <p:cNvSpPr/>
          <p:nvPr/>
        </p:nvSpPr>
        <p:spPr bwMode="auto">
          <a:xfrm>
            <a:off x="6372200" y="1723708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A2</a:t>
            </a:r>
          </a:p>
        </p:txBody>
      </p:sp>
      <p:sp>
        <p:nvSpPr>
          <p:cNvPr id="24" name="Oval 23"/>
          <p:cNvSpPr/>
          <p:nvPr/>
        </p:nvSpPr>
        <p:spPr bwMode="auto">
          <a:xfrm>
            <a:off x="6372200" y="330788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A3</a:t>
            </a:r>
          </a:p>
        </p:txBody>
      </p:sp>
      <p:sp>
        <p:nvSpPr>
          <p:cNvPr id="25" name="Oval 24"/>
          <p:cNvSpPr/>
          <p:nvPr/>
        </p:nvSpPr>
        <p:spPr bwMode="auto">
          <a:xfrm>
            <a:off x="7956376" y="2587804"/>
            <a:ext cx="792088" cy="648072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Berling" pitchFamily="18" charset="0"/>
                <a:ea typeface="ＭＳ Ｐゴシック" charset="-128"/>
              </a:rPr>
              <a:t>A4</a:t>
            </a:r>
          </a:p>
        </p:txBody>
      </p:sp>
      <p:cxnSp>
        <p:nvCxnSpPr>
          <p:cNvPr id="26" name="Straight Connector 25"/>
          <p:cNvCxnSpPr>
            <a:stCxn id="22" idx="7"/>
            <a:endCxn id="23" idx="3"/>
          </p:cNvCxnSpPr>
          <p:nvPr/>
        </p:nvCxnSpPr>
        <p:spPr bwMode="auto">
          <a:xfrm flipV="1">
            <a:off x="5608129" y="2276872"/>
            <a:ext cx="880070" cy="4058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24" idx="0"/>
            <a:endCxn id="23" idx="4"/>
          </p:cNvCxnSpPr>
          <p:nvPr/>
        </p:nvCxnSpPr>
        <p:spPr bwMode="auto">
          <a:xfrm flipV="1">
            <a:off x="6768244" y="2371780"/>
            <a:ext cx="0" cy="936104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>
            <a:stCxn id="24" idx="6"/>
            <a:endCxn id="25" idx="3"/>
          </p:cNvCxnSpPr>
          <p:nvPr/>
        </p:nvCxnSpPr>
        <p:spPr bwMode="auto">
          <a:xfrm flipV="1">
            <a:off x="7164288" y="3140968"/>
            <a:ext cx="908087" cy="49095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9" name="Straight Connector 28"/>
          <p:cNvCxnSpPr>
            <a:stCxn id="23" idx="5"/>
            <a:endCxn id="25" idx="1"/>
          </p:cNvCxnSpPr>
          <p:nvPr/>
        </p:nvCxnSpPr>
        <p:spPr bwMode="auto">
          <a:xfrm>
            <a:off x="7048289" y="2276872"/>
            <a:ext cx="1024086" cy="40584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2" name="TextBox 31"/>
          <p:cNvSpPr txBox="1"/>
          <p:nvPr/>
        </p:nvSpPr>
        <p:spPr>
          <a:xfrm>
            <a:off x="755576" y="4149080"/>
            <a:ext cx="775885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the distance between A1 and A4?</a:t>
            </a:r>
          </a:p>
        </p:txBody>
      </p:sp>
      <p:sp>
        <p:nvSpPr>
          <p:cNvPr id="2" name="Rectangle 1"/>
          <p:cNvSpPr/>
          <p:nvPr/>
        </p:nvSpPr>
        <p:spPr>
          <a:xfrm>
            <a:off x="360040" y="5085184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LNCS. 2013. 7812:249–256. Springer.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369878" y="5445224"/>
            <a:ext cx="60486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Scientific Reports. 2017. Nature Publishing Group. </a:t>
            </a:r>
          </a:p>
        </p:txBody>
      </p:sp>
      <p:sp>
        <p:nvSpPr>
          <p:cNvPr id="31" name="Rectangle 30"/>
          <p:cNvSpPr/>
          <p:nvPr/>
        </p:nvSpPr>
        <p:spPr>
          <a:xfrm>
            <a:off x="323528" y="5949280"/>
            <a:ext cx="77768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FF"/>
                </a:solidFill>
                <a:latin typeface="Monaco"/>
                <a:cs typeface="Monaco"/>
              </a:rPr>
              <a:t>distance_ml</a:t>
            </a:r>
            <a:r>
              <a:rPr lang="en-US" sz="2000" dirty="0">
                <a:solidFill>
                  <a:srgbClr val="0000FF"/>
                </a:solidFill>
                <a:latin typeface="Monaco"/>
                <a:cs typeface="Monaco"/>
              </a:rPr>
              <a:t>(net, from="U4", from="U123")</a:t>
            </a:r>
          </a:p>
        </p:txBody>
      </p:sp>
    </p:spTree>
    <p:extLst>
      <p:ext uri="{BB962C8B-B14F-4D97-AF65-F5344CB8AC3E}">
        <p14:creationId xmlns:p14="http://schemas.microsoft.com/office/powerpoint/2010/main" val="1126496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9672" y="-171400"/>
            <a:ext cx="7416824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information / behaviors spread?</a:t>
            </a:r>
          </a:p>
        </p:txBody>
      </p:sp>
      <p:sp>
        <p:nvSpPr>
          <p:cNvPr id="7" name="Rectangle 6"/>
          <p:cNvSpPr/>
          <p:nvPr/>
        </p:nvSpPr>
        <p:spPr>
          <a:xfrm>
            <a:off x="179512" y="6372036"/>
            <a:ext cx="8640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i="1" dirty="0"/>
              <a:t>IEEE </a:t>
            </a:r>
            <a:r>
              <a:rPr lang="it-IT" i="1" dirty="0" err="1"/>
              <a:t>Transactions</a:t>
            </a:r>
            <a:r>
              <a:rPr lang="it-IT" i="1" dirty="0"/>
              <a:t> on Network Science and </a:t>
            </a:r>
            <a:r>
              <a:rPr lang="it-IT" i="1" dirty="0" smtClean="0"/>
              <a:t>Engineering</a:t>
            </a:r>
            <a:r>
              <a:rPr lang="it-IT" dirty="0" smtClean="0"/>
              <a:t> </a:t>
            </a:r>
            <a:r>
              <a:rPr lang="it-IT" dirty="0"/>
              <a:t>2015. 2 (2): 65–83. 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64704"/>
            <a:ext cx="8208912" cy="568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3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8356"/>
          <a:stretch/>
        </p:blipFill>
        <p:spPr>
          <a:xfrm>
            <a:off x="5194891" y="873890"/>
            <a:ext cx="4777709" cy="5723461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403648" y="609600"/>
            <a:ext cx="3528392" cy="803176"/>
          </a:xfrm>
        </p:spPr>
        <p:txBody>
          <a:bodyPr/>
          <a:lstStyle/>
          <a:p>
            <a:r>
              <a:rPr lang="en-US" dirty="0" smtClean="0"/>
              <a:t>Before we start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403648" y="2204864"/>
            <a:ext cx="3008313" cy="3816424"/>
          </a:xfrm>
          <a:ln>
            <a:solidFill>
              <a:srgbClr val="FF000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600" b="1" dirty="0" smtClean="0"/>
              <a:t>Requirements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R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err="1" smtClean="0"/>
              <a:t>multinet</a:t>
            </a:r>
            <a:r>
              <a:rPr lang="en-US" sz="1600" dirty="0" smtClean="0"/>
              <a:t> library</a:t>
            </a:r>
          </a:p>
          <a:p>
            <a:pPr marL="0" indent="0">
              <a:buNone/>
            </a:pPr>
            <a:r>
              <a:rPr lang="en-US" sz="1600" b="1" dirty="0" err="1">
                <a:solidFill>
                  <a:srgbClr val="008000"/>
                </a:solidFill>
              </a:rPr>
              <a:t>install.packages</a:t>
            </a:r>
            <a:r>
              <a:rPr lang="en-US" sz="1600" b="1" dirty="0">
                <a:solidFill>
                  <a:srgbClr val="008000"/>
                </a:solidFill>
              </a:rPr>
              <a:t>("</a:t>
            </a:r>
            <a:r>
              <a:rPr lang="en-US" sz="1600" b="1" dirty="0" err="1">
                <a:solidFill>
                  <a:srgbClr val="008000"/>
                </a:solidFill>
              </a:rPr>
              <a:t>multinet</a:t>
            </a:r>
            <a:r>
              <a:rPr lang="en-US" sz="1600" b="1" dirty="0">
                <a:solidFill>
                  <a:srgbClr val="008000"/>
                </a:solidFill>
              </a:rPr>
              <a:t>"</a:t>
            </a:r>
            <a:r>
              <a:rPr lang="en-US" sz="1600" b="1" dirty="0" smtClean="0">
                <a:solidFill>
                  <a:srgbClr val="008000"/>
                </a:solidFill>
              </a:rPr>
              <a:t>)</a:t>
            </a:r>
          </a:p>
          <a:p>
            <a:pPr marL="0" indent="0">
              <a:buNone/>
            </a:pPr>
            <a:endParaRPr lang="en-US" sz="1600" b="1" dirty="0">
              <a:solidFill>
                <a:srgbClr val="008000"/>
              </a:solidFill>
            </a:endParaRPr>
          </a:p>
          <a:p>
            <a:pPr marL="0" indent="0">
              <a:buNone/>
            </a:pPr>
            <a:r>
              <a:rPr lang="en-US" sz="1600" b="1" dirty="0">
                <a:solidFill>
                  <a:srgbClr val="214987"/>
                </a:solidFill>
                <a:latin typeface="LMMonoLt10"/>
              </a:rPr>
              <a:t>library</a:t>
            </a:r>
            <a:r>
              <a:rPr lang="en-US" sz="1600" dirty="0">
                <a:latin typeface="LMMono10"/>
              </a:rPr>
              <a:t>(</a:t>
            </a:r>
            <a:r>
              <a:rPr lang="en-US" sz="1600" dirty="0" err="1">
                <a:latin typeface="LMMono10"/>
              </a:rPr>
              <a:t>multinet</a:t>
            </a:r>
            <a:r>
              <a:rPr lang="en-US" sz="1600" dirty="0">
                <a:latin typeface="LMMono10"/>
              </a:rPr>
              <a:t>) </a:t>
            </a:r>
            <a:endParaRPr lang="en-US" sz="1600" dirty="0">
              <a:solidFill>
                <a:srgbClr val="008000"/>
              </a:solidFill>
            </a:endParaRP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 smtClean="0"/>
              <a:t>(</a:t>
            </a:r>
            <a:r>
              <a:rPr lang="en-US" sz="1600" dirty="0" err="1" smtClean="0"/>
              <a:t>Rstudio</a:t>
            </a:r>
            <a:r>
              <a:rPr lang="en-US" sz="1600" dirty="0" smtClean="0"/>
              <a:t>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5458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Quick explanations of the concepts.</a:t>
            </a:r>
          </a:p>
          <a:p>
            <a:r>
              <a:rPr lang="en-US" dirty="0"/>
              <a:t>Followed by some practical tasks.</a:t>
            </a:r>
          </a:p>
          <a:p>
            <a:pPr lvl="1"/>
            <a:r>
              <a:rPr lang="en-US" dirty="0"/>
              <a:t>For some tasks: we provide the code, you execute it.</a:t>
            </a:r>
          </a:p>
          <a:p>
            <a:pPr lvl="1"/>
            <a:r>
              <a:rPr lang="en-US" dirty="0"/>
              <a:t>For some tasks: you write the code.</a:t>
            </a:r>
          </a:p>
          <a:p>
            <a:r>
              <a:rPr lang="en-US" dirty="0"/>
              <a:t>Followed by some interpretation / discussion.</a:t>
            </a:r>
          </a:p>
          <a:p>
            <a:r>
              <a:rPr lang="en-US" dirty="0" smtClean="0"/>
              <a:t>You </a:t>
            </a:r>
            <a:r>
              <a:rPr lang="en-US" dirty="0"/>
              <a:t>get the workshop documentation as an editable </a:t>
            </a:r>
            <a:r>
              <a:rPr lang="en-US" dirty="0" err="1"/>
              <a:t>Rmarkdown</a:t>
            </a:r>
            <a:r>
              <a:rPr lang="en-US" dirty="0"/>
              <a:t> file.</a:t>
            </a:r>
          </a:p>
        </p:txBody>
      </p:sp>
    </p:spTree>
    <p:extLst>
      <p:ext uri="{BB962C8B-B14F-4D97-AF65-F5344CB8AC3E}">
        <p14:creationId xmlns:p14="http://schemas.microsoft.com/office/powerpoint/2010/main" val="154941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uuinfolab">
  <a:themeElements>
    <a:clrScheme name="PresentationAW.pot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AW.potx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lnDef>
  </a:objectDefaults>
  <a:extraClrSchemeLst>
    <a:extraClrScheme>
      <a:clrScheme name="PresentationAW.pot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uuinfolab">
  <a:themeElements>
    <a:clrScheme name="PresentationAW.potx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PresentationAW.potx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sv-SE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Berling" pitchFamily="18" charset="0"/>
            <a:ea typeface="ＭＳ Ｐゴシック" charset="-128"/>
          </a:defRPr>
        </a:defPPr>
      </a:lstStyle>
    </a:lnDef>
  </a:objectDefaults>
  <a:extraClrSchemeLst>
    <a:extraClrScheme>
      <a:clrScheme name="PresentationAW.potx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esentationAW.potx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esentationAW.potx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uuinfolab.potx</Template>
  <TotalTime>18977</TotalTime>
  <Words>2572</Words>
  <Application>Microsoft Macintosh PowerPoint</Application>
  <PresentationFormat>On-screen Show (4:3)</PresentationFormat>
  <Paragraphs>602</Paragraphs>
  <Slides>73</Slides>
  <Notes>8</Notes>
  <HiddenSlides>8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73</vt:i4>
      </vt:variant>
    </vt:vector>
  </HeadingPairs>
  <TitlesOfParts>
    <vt:vector size="75" baseType="lpstr">
      <vt:lpstr>uuinfolab</vt:lpstr>
      <vt:lpstr>1_uuinfolab</vt:lpstr>
      <vt:lpstr>multiplex social network analysis with R</vt:lpstr>
      <vt:lpstr>PowerPoint Presentation</vt:lpstr>
      <vt:lpstr>Multiplex networks as multilayer networks</vt:lpstr>
      <vt:lpstr>Multiplex networks as multilayer networks</vt:lpstr>
      <vt:lpstr>Expected learning outcomes</vt:lpstr>
      <vt:lpstr>PowerPoint Presentation</vt:lpstr>
      <vt:lpstr>PowerPoint Presentation</vt:lpstr>
      <vt:lpstr>Before we start</vt:lpstr>
      <vt:lpstr>Method</vt:lpstr>
      <vt:lpstr>Getting started</vt:lpstr>
      <vt:lpstr>Getting network data</vt:lpstr>
      <vt:lpstr>Input file format (basic)</vt:lpstr>
      <vt:lpstr>Input file format (full)</vt:lpstr>
      <vt:lpstr>Our working example: AUCS</vt:lpstr>
      <vt:lpstr>Getting an overview</vt:lpstr>
      <vt:lpstr>Force-based layout</vt:lpstr>
      <vt:lpstr>Force-based layout</vt:lpstr>
      <vt:lpstr>A first visualization</vt:lpstr>
      <vt:lpstr>PowerPoint Presentation</vt:lpstr>
      <vt:lpstr>Tasks</vt:lpstr>
      <vt:lpstr>Plotting vertex attributes</vt:lpstr>
      <vt:lpstr>Plotting vertex attributes</vt:lpstr>
      <vt:lpstr>Plotting vertex attributes</vt:lpstr>
      <vt:lpstr>Plotting vertex attributes</vt:lpstr>
      <vt:lpstr>Roles</vt:lpstr>
      <vt:lpstr>Research groups</vt:lpstr>
      <vt:lpstr>Layer comparison</vt:lpstr>
      <vt:lpstr>Summary statistics</vt:lpstr>
      <vt:lpstr>Summary statistics</vt:lpstr>
      <vt:lpstr>PowerPoint Presentation</vt:lpstr>
      <vt:lpstr>Layer measures</vt:lpstr>
      <vt:lpstr>Task: layer comparison</vt:lpstr>
      <vt:lpstr>Task: layer comparison</vt:lpstr>
      <vt:lpstr>Pearson degree</vt:lpstr>
      <vt:lpstr>Coverage edges</vt:lpstr>
      <vt:lpstr>Actor analysis</vt:lpstr>
      <vt:lpstr>Degree</vt:lpstr>
      <vt:lpstr>Degree and neighborhood</vt:lpstr>
      <vt:lpstr>Task: find the “important” actors.</vt:lpstr>
      <vt:lpstr>Layer relevance</vt:lpstr>
      <vt:lpstr>Exclusive neighbors</vt:lpstr>
      <vt:lpstr>Exclusive layer relevance</vt:lpstr>
      <vt:lpstr>Task: find and characterize the “important” actors.</vt:lpstr>
      <vt:lpstr>Task: find and characterize the “important” actors.</vt:lpstr>
      <vt:lpstr>Task: find and characterize the “important” actors.</vt:lpstr>
      <vt:lpstr>communities</vt:lpstr>
      <vt:lpstr>Our objective</vt:lpstr>
      <vt:lpstr>A simple execution</vt:lpstr>
      <vt:lpstr>PowerPoint Presentation</vt:lpstr>
      <vt:lpstr>PowerPoint Presentation</vt:lpstr>
      <vt:lpstr>PowerPoint Presentation</vt:lpstr>
      <vt:lpstr>Modularity</vt:lpstr>
      <vt:lpstr>Multiplex modularity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Clique percolation method</vt:lpstr>
      <vt:lpstr>Multiplex clique percolation method</vt:lpstr>
      <vt:lpstr>Task</vt:lpstr>
      <vt:lpstr>Network growing</vt:lpstr>
      <vt:lpstr>How are networks formed?</vt:lpstr>
      <vt:lpstr>PowerPoint Presentation</vt:lpstr>
      <vt:lpstr>The model in a nutshell</vt:lpstr>
      <vt:lpstr>Network growing with multinet</vt:lpstr>
      <vt:lpstr>PowerPoint Presentation</vt:lpstr>
      <vt:lpstr>PowerPoint Presentation</vt:lpstr>
      <vt:lpstr>Assessment</vt:lpstr>
      <vt:lpstr>Additional material</vt:lpstr>
      <vt:lpstr>Distance between two nodes?</vt:lpstr>
      <vt:lpstr>How do information / behaviors spread?</vt:lpstr>
    </vt:vector>
  </TitlesOfParts>
  <Company>Engelska parken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Josefin Svensson</dc:creator>
  <cp:lastModifiedBy>Matteo Magnani</cp:lastModifiedBy>
  <cp:revision>114</cp:revision>
  <dcterms:created xsi:type="dcterms:W3CDTF">2013-08-22T08:31:25Z</dcterms:created>
  <dcterms:modified xsi:type="dcterms:W3CDTF">2020-01-02T20:30:31Z</dcterms:modified>
</cp:coreProperties>
</file>